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18.jp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7" r:id="rId2"/>
    <p:sldId id="258" r:id="rId3"/>
    <p:sldId id="260" r:id="rId4"/>
    <p:sldId id="307" r:id="rId5"/>
    <p:sldId id="261" r:id="rId6"/>
    <p:sldId id="262" r:id="rId7"/>
    <p:sldId id="282" r:id="rId8"/>
    <p:sldId id="290" r:id="rId9"/>
    <p:sldId id="263" r:id="rId10"/>
    <p:sldId id="265" r:id="rId11"/>
    <p:sldId id="264" r:id="rId12"/>
    <p:sldId id="268" r:id="rId13"/>
    <p:sldId id="266" r:id="rId14"/>
    <p:sldId id="295" r:id="rId15"/>
    <p:sldId id="292" r:id="rId16"/>
    <p:sldId id="267" r:id="rId17"/>
    <p:sldId id="296" r:id="rId18"/>
    <p:sldId id="291" r:id="rId19"/>
    <p:sldId id="259" r:id="rId20"/>
    <p:sldId id="269" r:id="rId21"/>
    <p:sldId id="300" r:id="rId22"/>
    <p:sldId id="274" r:id="rId23"/>
    <p:sldId id="277" r:id="rId24"/>
    <p:sldId id="279" r:id="rId25"/>
    <p:sldId id="284" r:id="rId26"/>
    <p:sldId id="287" r:id="rId27"/>
    <p:sldId id="288" r:id="rId28"/>
    <p:sldId id="276" r:id="rId29"/>
    <p:sldId id="273" r:id="rId30"/>
    <p:sldId id="305" r:id="rId31"/>
    <p:sldId id="306" r:id="rId32"/>
    <p:sldId id="293" r:id="rId33"/>
    <p:sldId id="286" r:id="rId34"/>
    <p:sldId id="308" r:id="rId35"/>
    <p:sldId id="301" r:id="rId36"/>
    <p:sldId id="309" r:id="rId37"/>
    <p:sldId id="311" r:id="rId38"/>
    <p:sldId id="310" r:id="rId39"/>
    <p:sldId id="25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2" autoAdjust="0"/>
    <p:restoredTop sz="86242" autoAdjust="0"/>
  </p:normalViewPr>
  <p:slideViewPr>
    <p:cSldViewPr snapToGrid="0">
      <p:cViewPr varScale="1">
        <p:scale>
          <a:sx n="62" d="100"/>
          <a:sy n="62" d="100"/>
        </p:scale>
        <p:origin x="101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6D474B-125F-49FC-938D-84FFA91DC02C}" type="doc">
      <dgm:prSet loTypeId="urn:microsoft.com/office/officeart/2005/8/layout/chevron1" loCatId="process" qsTypeId="urn:microsoft.com/office/officeart/2005/8/quickstyle/simple1" qsCatId="simple" csTypeId="urn:microsoft.com/office/officeart/2005/8/colors/colorful1" csCatId="colorful" phldr="1"/>
      <dgm:spPr/>
    </dgm:pt>
    <dgm:pt modelId="{43678ACB-2D33-44CB-A6F4-518872028E68}">
      <dgm:prSet phldrT="[Text]"/>
      <dgm:spPr/>
      <dgm:t>
        <a:bodyPr/>
        <a:lstStyle/>
        <a:p>
          <a:r>
            <a:rPr lang="en-US" dirty="0"/>
            <a:t>COLLECT</a:t>
          </a:r>
        </a:p>
      </dgm:t>
    </dgm:pt>
    <dgm:pt modelId="{501CE4EB-09D9-46C6-A2BA-1D6C812DF71E}" type="parTrans" cxnId="{718BC910-EF0C-432C-88D7-9F3C169F2F8D}">
      <dgm:prSet/>
      <dgm:spPr/>
      <dgm:t>
        <a:bodyPr/>
        <a:lstStyle/>
        <a:p>
          <a:endParaRPr lang="en-US"/>
        </a:p>
      </dgm:t>
    </dgm:pt>
    <dgm:pt modelId="{7A2C96B3-8AF8-47A6-A851-63CCC5724166}" type="sibTrans" cxnId="{718BC910-EF0C-432C-88D7-9F3C169F2F8D}">
      <dgm:prSet/>
      <dgm:spPr/>
      <dgm:t>
        <a:bodyPr/>
        <a:lstStyle/>
        <a:p>
          <a:endParaRPr lang="en-US"/>
        </a:p>
      </dgm:t>
    </dgm:pt>
    <dgm:pt modelId="{A3B459E1-22EA-4CEA-B5F4-4F8BF91EDA59}">
      <dgm:prSet phldrT="[Text]"/>
      <dgm:spPr/>
      <dgm:t>
        <a:bodyPr/>
        <a:lstStyle/>
        <a:p>
          <a:r>
            <a:rPr lang="en-US" dirty="0"/>
            <a:t>COMMUNICATE</a:t>
          </a:r>
        </a:p>
      </dgm:t>
    </dgm:pt>
    <dgm:pt modelId="{74AAD81F-D274-4794-8914-50CA22F9B231}" type="parTrans" cxnId="{D76C41BE-459C-454E-B6B9-81F9F15FB665}">
      <dgm:prSet/>
      <dgm:spPr/>
      <dgm:t>
        <a:bodyPr/>
        <a:lstStyle/>
        <a:p>
          <a:endParaRPr lang="en-US"/>
        </a:p>
      </dgm:t>
    </dgm:pt>
    <dgm:pt modelId="{31481C4F-2BC4-4E78-91A1-C2889D306F5E}" type="sibTrans" cxnId="{D76C41BE-459C-454E-B6B9-81F9F15FB665}">
      <dgm:prSet/>
      <dgm:spPr/>
      <dgm:t>
        <a:bodyPr/>
        <a:lstStyle/>
        <a:p>
          <a:endParaRPr lang="en-US"/>
        </a:p>
      </dgm:t>
    </dgm:pt>
    <dgm:pt modelId="{BC39D7A5-BA2B-4E3C-AE2E-B0C4F79D72B2}">
      <dgm:prSet phldrT="[Text]"/>
      <dgm:spPr/>
      <dgm:t>
        <a:bodyPr/>
        <a:lstStyle/>
        <a:p>
          <a:r>
            <a:rPr lang="en-US" dirty="0"/>
            <a:t>ANALYZE</a:t>
          </a:r>
        </a:p>
      </dgm:t>
    </dgm:pt>
    <dgm:pt modelId="{2A78D97D-4987-4559-8AB5-3742581D7992}" type="parTrans" cxnId="{A2B896A3-BA43-49AA-A810-B5C40E765387}">
      <dgm:prSet/>
      <dgm:spPr/>
      <dgm:t>
        <a:bodyPr/>
        <a:lstStyle/>
        <a:p>
          <a:endParaRPr lang="en-US"/>
        </a:p>
      </dgm:t>
    </dgm:pt>
    <dgm:pt modelId="{FFC905E6-6400-4210-AEF6-E3D0D6062832}" type="sibTrans" cxnId="{A2B896A3-BA43-49AA-A810-B5C40E765387}">
      <dgm:prSet/>
      <dgm:spPr/>
      <dgm:t>
        <a:bodyPr/>
        <a:lstStyle/>
        <a:p>
          <a:endParaRPr lang="en-US"/>
        </a:p>
      </dgm:t>
    </dgm:pt>
    <dgm:pt modelId="{7BF378C1-A221-46A9-8CB5-7E60F9C51B0B}">
      <dgm:prSet phldrT="[Text]"/>
      <dgm:spPr/>
      <dgm:t>
        <a:bodyPr/>
        <a:lstStyle/>
        <a:p>
          <a:r>
            <a:rPr lang="en-US" dirty="0"/>
            <a:t>ACT</a:t>
          </a:r>
        </a:p>
      </dgm:t>
    </dgm:pt>
    <dgm:pt modelId="{D754B108-F90E-419B-9A85-79F27249AC03}" type="parTrans" cxnId="{1C73E523-974C-4B9E-B923-28F8EBF32A8F}">
      <dgm:prSet/>
      <dgm:spPr/>
      <dgm:t>
        <a:bodyPr/>
        <a:lstStyle/>
        <a:p>
          <a:endParaRPr lang="en-US"/>
        </a:p>
      </dgm:t>
    </dgm:pt>
    <dgm:pt modelId="{654E7FB1-77D4-4743-8291-F015706F42A7}" type="sibTrans" cxnId="{1C73E523-974C-4B9E-B923-28F8EBF32A8F}">
      <dgm:prSet/>
      <dgm:spPr/>
      <dgm:t>
        <a:bodyPr/>
        <a:lstStyle/>
        <a:p>
          <a:endParaRPr lang="en-US"/>
        </a:p>
      </dgm:t>
    </dgm:pt>
    <dgm:pt modelId="{4D07CB69-F9A3-4ED7-B0E1-197798B7CED2}" type="pres">
      <dgm:prSet presAssocID="{C26D474B-125F-49FC-938D-84FFA91DC02C}" presName="Name0" presStyleCnt="0">
        <dgm:presLayoutVars>
          <dgm:dir/>
          <dgm:animLvl val="lvl"/>
          <dgm:resizeHandles val="exact"/>
        </dgm:presLayoutVars>
      </dgm:prSet>
      <dgm:spPr/>
    </dgm:pt>
    <dgm:pt modelId="{0074C620-AB04-48CE-BE23-B935B3C52FD2}" type="pres">
      <dgm:prSet presAssocID="{43678ACB-2D33-44CB-A6F4-518872028E68}" presName="parTxOnly" presStyleLbl="node1" presStyleIdx="0" presStyleCnt="4">
        <dgm:presLayoutVars>
          <dgm:chMax val="0"/>
          <dgm:chPref val="0"/>
          <dgm:bulletEnabled val="1"/>
        </dgm:presLayoutVars>
      </dgm:prSet>
      <dgm:spPr/>
    </dgm:pt>
    <dgm:pt modelId="{2726430C-5C04-4C25-BC6E-ABD59E3AD1F1}" type="pres">
      <dgm:prSet presAssocID="{7A2C96B3-8AF8-47A6-A851-63CCC5724166}" presName="parTxOnlySpace" presStyleCnt="0"/>
      <dgm:spPr/>
    </dgm:pt>
    <dgm:pt modelId="{F040146D-16B5-471F-9275-B8D276182284}" type="pres">
      <dgm:prSet presAssocID="{A3B459E1-22EA-4CEA-B5F4-4F8BF91EDA59}" presName="parTxOnly" presStyleLbl="node1" presStyleIdx="1" presStyleCnt="4">
        <dgm:presLayoutVars>
          <dgm:chMax val="0"/>
          <dgm:chPref val="0"/>
          <dgm:bulletEnabled val="1"/>
        </dgm:presLayoutVars>
      </dgm:prSet>
      <dgm:spPr/>
    </dgm:pt>
    <dgm:pt modelId="{D49919A2-BCD1-4E8B-80B7-603A5CD43F6D}" type="pres">
      <dgm:prSet presAssocID="{31481C4F-2BC4-4E78-91A1-C2889D306F5E}" presName="parTxOnlySpace" presStyleCnt="0"/>
      <dgm:spPr/>
    </dgm:pt>
    <dgm:pt modelId="{E0B0D94F-33CC-4578-AA51-DF0682D3EABF}" type="pres">
      <dgm:prSet presAssocID="{BC39D7A5-BA2B-4E3C-AE2E-B0C4F79D72B2}" presName="parTxOnly" presStyleLbl="node1" presStyleIdx="2" presStyleCnt="4">
        <dgm:presLayoutVars>
          <dgm:chMax val="0"/>
          <dgm:chPref val="0"/>
          <dgm:bulletEnabled val="1"/>
        </dgm:presLayoutVars>
      </dgm:prSet>
      <dgm:spPr/>
    </dgm:pt>
    <dgm:pt modelId="{7BD1E7FA-8B08-40FE-8AAC-135867EE8E1C}" type="pres">
      <dgm:prSet presAssocID="{FFC905E6-6400-4210-AEF6-E3D0D6062832}" presName="parTxOnlySpace" presStyleCnt="0"/>
      <dgm:spPr/>
    </dgm:pt>
    <dgm:pt modelId="{A31FA72F-12F9-4F4B-B749-F2929039046B}" type="pres">
      <dgm:prSet presAssocID="{7BF378C1-A221-46A9-8CB5-7E60F9C51B0B}" presName="parTxOnly" presStyleLbl="node1" presStyleIdx="3" presStyleCnt="4">
        <dgm:presLayoutVars>
          <dgm:chMax val="0"/>
          <dgm:chPref val="0"/>
          <dgm:bulletEnabled val="1"/>
        </dgm:presLayoutVars>
      </dgm:prSet>
      <dgm:spPr/>
    </dgm:pt>
  </dgm:ptLst>
  <dgm:cxnLst>
    <dgm:cxn modelId="{718BC910-EF0C-432C-88D7-9F3C169F2F8D}" srcId="{C26D474B-125F-49FC-938D-84FFA91DC02C}" destId="{43678ACB-2D33-44CB-A6F4-518872028E68}" srcOrd="0" destOrd="0" parTransId="{501CE4EB-09D9-46C6-A2BA-1D6C812DF71E}" sibTransId="{7A2C96B3-8AF8-47A6-A851-63CCC5724166}"/>
    <dgm:cxn modelId="{1C73E523-974C-4B9E-B923-28F8EBF32A8F}" srcId="{C26D474B-125F-49FC-938D-84FFA91DC02C}" destId="{7BF378C1-A221-46A9-8CB5-7E60F9C51B0B}" srcOrd="3" destOrd="0" parTransId="{D754B108-F90E-419B-9A85-79F27249AC03}" sibTransId="{654E7FB1-77D4-4743-8291-F015706F42A7}"/>
    <dgm:cxn modelId="{51680E3F-9833-4260-9B52-724397CE1D4E}" type="presOf" srcId="{BC39D7A5-BA2B-4E3C-AE2E-B0C4F79D72B2}" destId="{E0B0D94F-33CC-4578-AA51-DF0682D3EABF}" srcOrd="0" destOrd="0" presId="urn:microsoft.com/office/officeart/2005/8/layout/chevron1"/>
    <dgm:cxn modelId="{71845D59-8937-4BF3-8F21-408FF2C310C1}" type="presOf" srcId="{A3B459E1-22EA-4CEA-B5F4-4F8BF91EDA59}" destId="{F040146D-16B5-471F-9275-B8D276182284}" srcOrd="0" destOrd="0" presId="urn:microsoft.com/office/officeart/2005/8/layout/chevron1"/>
    <dgm:cxn modelId="{BCC58D8E-0E2F-4C45-868F-9215CCBAE9EC}" type="presOf" srcId="{7BF378C1-A221-46A9-8CB5-7E60F9C51B0B}" destId="{A31FA72F-12F9-4F4B-B749-F2929039046B}" srcOrd="0" destOrd="0" presId="urn:microsoft.com/office/officeart/2005/8/layout/chevron1"/>
    <dgm:cxn modelId="{CA936A97-417C-4136-B123-D739A06B83B7}" type="presOf" srcId="{C26D474B-125F-49FC-938D-84FFA91DC02C}" destId="{4D07CB69-F9A3-4ED7-B0E1-197798B7CED2}" srcOrd="0" destOrd="0" presId="urn:microsoft.com/office/officeart/2005/8/layout/chevron1"/>
    <dgm:cxn modelId="{E750F69E-BDA6-4FF0-8F34-4DF4EA6D7FA5}" type="presOf" srcId="{43678ACB-2D33-44CB-A6F4-518872028E68}" destId="{0074C620-AB04-48CE-BE23-B935B3C52FD2}" srcOrd="0" destOrd="0" presId="urn:microsoft.com/office/officeart/2005/8/layout/chevron1"/>
    <dgm:cxn modelId="{A2B896A3-BA43-49AA-A810-B5C40E765387}" srcId="{C26D474B-125F-49FC-938D-84FFA91DC02C}" destId="{BC39D7A5-BA2B-4E3C-AE2E-B0C4F79D72B2}" srcOrd="2" destOrd="0" parTransId="{2A78D97D-4987-4559-8AB5-3742581D7992}" sibTransId="{FFC905E6-6400-4210-AEF6-E3D0D6062832}"/>
    <dgm:cxn modelId="{D76C41BE-459C-454E-B6B9-81F9F15FB665}" srcId="{C26D474B-125F-49FC-938D-84FFA91DC02C}" destId="{A3B459E1-22EA-4CEA-B5F4-4F8BF91EDA59}" srcOrd="1" destOrd="0" parTransId="{74AAD81F-D274-4794-8914-50CA22F9B231}" sibTransId="{31481C4F-2BC4-4E78-91A1-C2889D306F5E}"/>
    <dgm:cxn modelId="{EC430FFF-CE1F-49B3-961F-9CBC4772E767}" type="presParOf" srcId="{4D07CB69-F9A3-4ED7-B0E1-197798B7CED2}" destId="{0074C620-AB04-48CE-BE23-B935B3C52FD2}" srcOrd="0" destOrd="0" presId="urn:microsoft.com/office/officeart/2005/8/layout/chevron1"/>
    <dgm:cxn modelId="{E8FF1516-72FA-491B-8C9E-DA2105549169}" type="presParOf" srcId="{4D07CB69-F9A3-4ED7-B0E1-197798B7CED2}" destId="{2726430C-5C04-4C25-BC6E-ABD59E3AD1F1}" srcOrd="1" destOrd="0" presId="urn:microsoft.com/office/officeart/2005/8/layout/chevron1"/>
    <dgm:cxn modelId="{7B75CBFB-C311-4542-A812-3DC16C9882E4}" type="presParOf" srcId="{4D07CB69-F9A3-4ED7-B0E1-197798B7CED2}" destId="{F040146D-16B5-471F-9275-B8D276182284}" srcOrd="2" destOrd="0" presId="urn:microsoft.com/office/officeart/2005/8/layout/chevron1"/>
    <dgm:cxn modelId="{1472FED6-F722-4D6C-8CDA-016538F4A239}" type="presParOf" srcId="{4D07CB69-F9A3-4ED7-B0E1-197798B7CED2}" destId="{D49919A2-BCD1-4E8B-80B7-603A5CD43F6D}" srcOrd="3" destOrd="0" presId="urn:microsoft.com/office/officeart/2005/8/layout/chevron1"/>
    <dgm:cxn modelId="{DC7A06BA-6567-4A43-A71B-5123C5BCB285}" type="presParOf" srcId="{4D07CB69-F9A3-4ED7-B0E1-197798B7CED2}" destId="{E0B0D94F-33CC-4578-AA51-DF0682D3EABF}" srcOrd="4" destOrd="0" presId="urn:microsoft.com/office/officeart/2005/8/layout/chevron1"/>
    <dgm:cxn modelId="{95565C98-5D3F-4A17-A705-893DE374181B}" type="presParOf" srcId="{4D07CB69-F9A3-4ED7-B0E1-197798B7CED2}" destId="{7BD1E7FA-8B08-40FE-8AAC-135867EE8E1C}" srcOrd="5" destOrd="0" presId="urn:microsoft.com/office/officeart/2005/8/layout/chevron1"/>
    <dgm:cxn modelId="{11AC1E0D-087F-4D11-9A23-EA714319714B}" type="presParOf" srcId="{4D07CB69-F9A3-4ED7-B0E1-197798B7CED2}" destId="{A31FA72F-12F9-4F4B-B749-F2929039046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7E37F3-0D2E-4CF7-AEBF-2D629483B55F}"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E88814BF-AA7E-4C5C-A9B8-66942636A8E9}">
      <dgm:prSet phldrT="[Text]" custT="1"/>
      <dgm:spPr>
        <a:solidFill>
          <a:schemeClr val="accent2"/>
        </a:solidFill>
      </dgm:spPr>
      <dgm:t>
        <a:bodyPr/>
        <a:lstStyle/>
        <a:p>
          <a:r>
            <a:rPr lang="en-US" sz="1000" dirty="0"/>
            <a:t>Meteorological data</a:t>
          </a:r>
        </a:p>
      </dgm:t>
    </dgm:pt>
    <dgm:pt modelId="{5D75B099-B88D-49F3-A30C-4FF9ACA35E7B}" type="parTrans" cxnId="{E23DAA11-8328-4395-87D0-23FCD10C4891}">
      <dgm:prSet/>
      <dgm:spPr/>
      <dgm:t>
        <a:bodyPr/>
        <a:lstStyle/>
        <a:p>
          <a:endParaRPr lang="en-US"/>
        </a:p>
      </dgm:t>
    </dgm:pt>
    <dgm:pt modelId="{E7B4C8F4-7277-46D6-83F9-F5D4975A94BD}" type="sibTrans" cxnId="{E23DAA11-8328-4395-87D0-23FCD10C4891}">
      <dgm:prSet custT="1"/>
      <dgm:spPr/>
      <dgm:t>
        <a:bodyPr/>
        <a:lstStyle/>
        <a:p>
          <a:r>
            <a:rPr lang="en-US" sz="1000" dirty="0"/>
            <a:t>Legacy system data</a:t>
          </a:r>
        </a:p>
      </dgm:t>
    </dgm:pt>
    <dgm:pt modelId="{77689F82-8DF7-4699-8919-D9F52626F49E}">
      <dgm:prSet phldrT="[Text]" custT="1"/>
      <dgm:spPr/>
      <dgm:t>
        <a:bodyPr/>
        <a:lstStyle/>
        <a:p>
          <a:pPr algn="l"/>
          <a:r>
            <a:rPr lang="en-US" sz="1200" dirty="0">
              <a:solidFill>
                <a:schemeClr val="accent6">
                  <a:lumMod val="75000"/>
                </a:schemeClr>
              </a:solidFill>
            </a:rPr>
            <a:t>3</a:t>
          </a:r>
          <a:r>
            <a:rPr lang="en-US" sz="1200" baseline="30000" dirty="0">
              <a:solidFill>
                <a:schemeClr val="accent6">
                  <a:lumMod val="75000"/>
                </a:schemeClr>
              </a:solidFill>
            </a:rPr>
            <a:t>rd</a:t>
          </a:r>
          <a:r>
            <a:rPr lang="en-US" sz="1200" dirty="0">
              <a:solidFill>
                <a:schemeClr val="accent6">
                  <a:lumMod val="75000"/>
                </a:schemeClr>
              </a:solidFill>
            </a:rPr>
            <a:t> party</a:t>
          </a:r>
        </a:p>
      </dgm:t>
    </dgm:pt>
    <dgm:pt modelId="{2101995C-F999-4852-8E69-C0AB76A3D64B}" type="parTrans" cxnId="{E16E7313-904E-4B2C-806D-6AB9221185A2}">
      <dgm:prSet/>
      <dgm:spPr/>
      <dgm:t>
        <a:bodyPr/>
        <a:lstStyle/>
        <a:p>
          <a:endParaRPr lang="en-US"/>
        </a:p>
      </dgm:t>
    </dgm:pt>
    <dgm:pt modelId="{EB56F0BA-7A7A-49C9-80D0-815BD9D75354}" type="sibTrans" cxnId="{E16E7313-904E-4B2C-806D-6AB9221185A2}">
      <dgm:prSet/>
      <dgm:spPr/>
      <dgm:t>
        <a:bodyPr/>
        <a:lstStyle/>
        <a:p>
          <a:endParaRPr lang="en-US"/>
        </a:p>
      </dgm:t>
    </dgm:pt>
    <dgm:pt modelId="{7DF41DC7-CCC3-46E7-9363-FC487992D25D}">
      <dgm:prSet phldrT="[Text]" custT="1"/>
      <dgm:spPr>
        <a:solidFill>
          <a:srgbClr val="00B050"/>
        </a:solidFill>
      </dgm:spPr>
      <dgm:t>
        <a:bodyPr/>
        <a:lstStyle/>
        <a:p>
          <a:r>
            <a:rPr lang="en-US" sz="1000" dirty="0"/>
            <a:t>Incident Management</a:t>
          </a:r>
        </a:p>
      </dgm:t>
    </dgm:pt>
    <dgm:pt modelId="{E2CE89F3-0287-4460-98BC-ED73B17FF144}" type="parTrans" cxnId="{7DA5F0B5-4735-4592-8D41-9BAE36A2C151}">
      <dgm:prSet/>
      <dgm:spPr/>
      <dgm:t>
        <a:bodyPr/>
        <a:lstStyle/>
        <a:p>
          <a:endParaRPr lang="en-US"/>
        </a:p>
      </dgm:t>
    </dgm:pt>
    <dgm:pt modelId="{2BD3E96C-D3BE-4B7D-BF16-28D7CCBBFF2A}" type="sibTrans" cxnId="{7DA5F0B5-4735-4592-8D41-9BAE36A2C151}">
      <dgm:prSet custT="1"/>
      <dgm:spPr/>
      <dgm:t>
        <a:bodyPr/>
        <a:lstStyle/>
        <a:p>
          <a:r>
            <a:rPr lang="en-US" sz="1000" dirty="0"/>
            <a:t>Blogs</a:t>
          </a:r>
        </a:p>
      </dgm:t>
    </dgm:pt>
    <dgm:pt modelId="{94F797C0-75F0-4A15-9B88-3986CCA97297}">
      <dgm:prSet phldrT="[Text]" custT="1"/>
      <dgm:spPr/>
      <dgm:t>
        <a:bodyPr/>
        <a:lstStyle/>
        <a:p>
          <a:pPr algn="ctr"/>
          <a:r>
            <a:rPr lang="en-US" sz="1200" b="1" dirty="0">
              <a:solidFill>
                <a:srgbClr val="00B050"/>
              </a:solidFill>
            </a:rPr>
            <a:t>In</a:t>
          </a:r>
          <a:r>
            <a:rPr lang="en-US" sz="1200" b="1" dirty="0"/>
            <a:t> </a:t>
          </a:r>
          <a:r>
            <a:rPr lang="en-US" sz="1200" b="1" dirty="0">
              <a:solidFill>
                <a:schemeClr val="accent1">
                  <a:lumMod val="90000"/>
                </a:schemeClr>
              </a:solidFill>
            </a:rPr>
            <a:t>house </a:t>
          </a:r>
          <a:r>
            <a:rPr lang="en-US" sz="1200" b="1" dirty="0">
              <a:solidFill>
                <a:srgbClr val="00B050"/>
              </a:solidFill>
            </a:rPr>
            <a:t>tools</a:t>
          </a:r>
        </a:p>
      </dgm:t>
    </dgm:pt>
    <dgm:pt modelId="{ACA2B428-E438-40AC-A9C6-1D3D0D15E4A6}" type="parTrans" cxnId="{2004BB75-A622-4021-9259-85E335537272}">
      <dgm:prSet/>
      <dgm:spPr/>
      <dgm:t>
        <a:bodyPr/>
        <a:lstStyle/>
        <a:p>
          <a:endParaRPr lang="en-US"/>
        </a:p>
      </dgm:t>
    </dgm:pt>
    <dgm:pt modelId="{5EC17886-673E-4A0F-9933-0461331A3D16}" type="sibTrans" cxnId="{2004BB75-A622-4021-9259-85E335537272}">
      <dgm:prSet/>
      <dgm:spPr/>
      <dgm:t>
        <a:bodyPr/>
        <a:lstStyle/>
        <a:p>
          <a:endParaRPr lang="en-US"/>
        </a:p>
      </dgm:t>
    </dgm:pt>
    <dgm:pt modelId="{68DBAB42-8703-4B9F-8410-B27C6E8E2813}">
      <dgm:prSet phldrT="[Text]" custT="1"/>
      <dgm:spPr>
        <a:solidFill>
          <a:schemeClr val="tx2">
            <a:lumMod val="65000"/>
            <a:lumOff val="35000"/>
          </a:schemeClr>
        </a:solidFill>
      </dgm:spPr>
      <dgm:t>
        <a:bodyPr/>
        <a:lstStyle/>
        <a:p>
          <a:r>
            <a:rPr lang="en-US" sz="1000" dirty="0"/>
            <a:t>Preventive Maintenance</a:t>
          </a:r>
        </a:p>
      </dgm:t>
    </dgm:pt>
    <dgm:pt modelId="{45472EFB-3346-432B-9A86-C288D9A0EEAF}" type="parTrans" cxnId="{87E45C24-6B5E-4DD1-A8D5-98DBA438E787}">
      <dgm:prSet/>
      <dgm:spPr/>
      <dgm:t>
        <a:bodyPr/>
        <a:lstStyle/>
        <a:p>
          <a:endParaRPr lang="en-US"/>
        </a:p>
      </dgm:t>
    </dgm:pt>
    <dgm:pt modelId="{CF9C5046-96A8-4D91-B045-EB7731303374}" type="sibTrans" cxnId="{87E45C24-6B5E-4DD1-A8D5-98DBA438E787}">
      <dgm:prSet custT="1"/>
      <dgm:spPr/>
      <dgm:t>
        <a:bodyPr/>
        <a:lstStyle/>
        <a:p>
          <a:r>
            <a:rPr lang="en-US" sz="1000" dirty="0"/>
            <a:t>Forums</a:t>
          </a:r>
        </a:p>
      </dgm:t>
    </dgm:pt>
    <dgm:pt modelId="{778FE29C-D74F-4524-9BB4-A71CD0E546E4}">
      <dgm:prSet phldrT="[Text]" custT="1"/>
      <dgm:spPr/>
      <dgm:t>
        <a:bodyPr/>
        <a:lstStyle/>
        <a:p>
          <a:pPr algn="l"/>
          <a:r>
            <a:rPr lang="en-US" sz="1200" dirty="0"/>
            <a:t>O&amp;M </a:t>
          </a:r>
        </a:p>
        <a:p>
          <a:pPr algn="l"/>
          <a:r>
            <a:rPr lang="en-US" sz="1200" dirty="0"/>
            <a:t>Data</a:t>
          </a:r>
        </a:p>
      </dgm:t>
    </dgm:pt>
    <dgm:pt modelId="{991CC4D4-511F-4418-91F8-C68790201083}" type="parTrans" cxnId="{510EBC7C-C2D0-43BB-B1FA-DAC452987DF5}">
      <dgm:prSet/>
      <dgm:spPr/>
      <dgm:t>
        <a:bodyPr/>
        <a:lstStyle/>
        <a:p>
          <a:endParaRPr lang="en-US"/>
        </a:p>
      </dgm:t>
    </dgm:pt>
    <dgm:pt modelId="{A67310A1-6359-4F52-8316-B451CF00C24A}" type="sibTrans" cxnId="{510EBC7C-C2D0-43BB-B1FA-DAC452987DF5}">
      <dgm:prSet/>
      <dgm:spPr/>
      <dgm:t>
        <a:bodyPr/>
        <a:lstStyle/>
        <a:p>
          <a:endParaRPr lang="en-US"/>
        </a:p>
      </dgm:t>
    </dgm:pt>
    <dgm:pt modelId="{56AE45EC-D553-4C47-989D-6B1358B1BDBF}" type="pres">
      <dgm:prSet presAssocID="{987E37F3-0D2E-4CF7-AEBF-2D629483B55F}" presName="Name0" presStyleCnt="0">
        <dgm:presLayoutVars>
          <dgm:chMax/>
          <dgm:chPref/>
          <dgm:dir/>
          <dgm:animLvl val="lvl"/>
        </dgm:presLayoutVars>
      </dgm:prSet>
      <dgm:spPr/>
    </dgm:pt>
    <dgm:pt modelId="{45CF57FE-5859-4563-9A05-FBB6E2F5893A}" type="pres">
      <dgm:prSet presAssocID="{E88814BF-AA7E-4C5C-A9B8-66942636A8E9}" presName="composite" presStyleCnt="0"/>
      <dgm:spPr/>
    </dgm:pt>
    <dgm:pt modelId="{1970C01F-F575-496F-948B-12D4B4354EB4}" type="pres">
      <dgm:prSet presAssocID="{E88814BF-AA7E-4C5C-A9B8-66942636A8E9}" presName="Parent1" presStyleLbl="node1" presStyleIdx="0" presStyleCnt="6">
        <dgm:presLayoutVars>
          <dgm:chMax val="1"/>
          <dgm:chPref val="1"/>
          <dgm:bulletEnabled val="1"/>
        </dgm:presLayoutVars>
      </dgm:prSet>
      <dgm:spPr/>
    </dgm:pt>
    <dgm:pt modelId="{EB72C514-7497-406D-BCF5-4CB8F8886417}" type="pres">
      <dgm:prSet presAssocID="{E88814BF-AA7E-4C5C-A9B8-66942636A8E9}" presName="Childtext1" presStyleLbl="revTx" presStyleIdx="0" presStyleCnt="3" custLinFactNeighborX="-6892" custLinFactNeighborY="3638">
        <dgm:presLayoutVars>
          <dgm:chMax val="0"/>
          <dgm:chPref val="0"/>
          <dgm:bulletEnabled val="1"/>
        </dgm:presLayoutVars>
      </dgm:prSet>
      <dgm:spPr/>
    </dgm:pt>
    <dgm:pt modelId="{5D9F8BEC-86C8-4189-9D58-A42C6A42FCFD}" type="pres">
      <dgm:prSet presAssocID="{E88814BF-AA7E-4C5C-A9B8-66942636A8E9}" presName="BalanceSpacing" presStyleCnt="0"/>
      <dgm:spPr/>
    </dgm:pt>
    <dgm:pt modelId="{0ABB4A31-5E82-4616-B83E-C167D888BF42}" type="pres">
      <dgm:prSet presAssocID="{E88814BF-AA7E-4C5C-A9B8-66942636A8E9}" presName="BalanceSpacing1" presStyleCnt="0"/>
      <dgm:spPr/>
    </dgm:pt>
    <dgm:pt modelId="{6159F7AA-19AD-4ED9-8D08-83E85694590C}" type="pres">
      <dgm:prSet presAssocID="{E7B4C8F4-7277-46D6-83F9-F5D4975A94BD}" presName="Accent1Text" presStyleLbl="node1" presStyleIdx="1" presStyleCnt="6"/>
      <dgm:spPr/>
    </dgm:pt>
    <dgm:pt modelId="{A03A108A-0149-4F30-B93D-02B365269DF2}" type="pres">
      <dgm:prSet presAssocID="{E7B4C8F4-7277-46D6-83F9-F5D4975A94BD}" presName="spaceBetweenRectangles" presStyleCnt="0"/>
      <dgm:spPr/>
    </dgm:pt>
    <dgm:pt modelId="{04CE8C64-D9AF-4BFA-9011-95C355465336}" type="pres">
      <dgm:prSet presAssocID="{7DF41DC7-CCC3-46E7-9363-FC487992D25D}" presName="composite" presStyleCnt="0"/>
      <dgm:spPr/>
    </dgm:pt>
    <dgm:pt modelId="{657D0D1C-C571-4312-A3C7-0D1362E48147}" type="pres">
      <dgm:prSet presAssocID="{7DF41DC7-CCC3-46E7-9363-FC487992D25D}" presName="Parent1" presStyleLbl="node1" presStyleIdx="2" presStyleCnt="6">
        <dgm:presLayoutVars>
          <dgm:chMax val="1"/>
          <dgm:chPref val="1"/>
          <dgm:bulletEnabled val="1"/>
        </dgm:presLayoutVars>
      </dgm:prSet>
      <dgm:spPr/>
    </dgm:pt>
    <dgm:pt modelId="{B5AFA1E8-4272-41F1-9370-C69ADA728851}" type="pres">
      <dgm:prSet presAssocID="{7DF41DC7-CCC3-46E7-9363-FC487992D25D}" presName="Childtext1" presStyleLbl="revTx" presStyleIdx="1" presStyleCnt="3">
        <dgm:presLayoutVars>
          <dgm:chMax val="0"/>
          <dgm:chPref val="0"/>
          <dgm:bulletEnabled val="1"/>
        </dgm:presLayoutVars>
      </dgm:prSet>
      <dgm:spPr/>
    </dgm:pt>
    <dgm:pt modelId="{A124638C-7067-4B43-99A2-FE26785A3797}" type="pres">
      <dgm:prSet presAssocID="{7DF41DC7-CCC3-46E7-9363-FC487992D25D}" presName="BalanceSpacing" presStyleCnt="0"/>
      <dgm:spPr/>
    </dgm:pt>
    <dgm:pt modelId="{AD241A65-DEB8-4096-8EFC-65DC1F9590DC}" type="pres">
      <dgm:prSet presAssocID="{7DF41DC7-CCC3-46E7-9363-FC487992D25D}" presName="BalanceSpacing1" presStyleCnt="0"/>
      <dgm:spPr/>
    </dgm:pt>
    <dgm:pt modelId="{9CD9BAE2-9259-4661-B405-F9B9707024D0}" type="pres">
      <dgm:prSet presAssocID="{2BD3E96C-D3BE-4B7D-BF16-28D7CCBBFF2A}" presName="Accent1Text" presStyleLbl="node1" presStyleIdx="3" presStyleCnt="6"/>
      <dgm:spPr/>
    </dgm:pt>
    <dgm:pt modelId="{8E3BCC6B-1B9B-409F-81AA-160708C9DEBC}" type="pres">
      <dgm:prSet presAssocID="{2BD3E96C-D3BE-4B7D-BF16-28D7CCBBFF2A}" presName="spaceBetweenRectangles" presStyleCnt="0"/>
      <dgm:spPr/>
    </dgm:pt>
    <dgm:pt modelId="{4A6676E3-3245-4D27-B8F7-CC6B8AE7ED05}" type="pres">
      <dgm:prSet presAssocID="{68DBAB42-8703-4B9F-8410-B27C6E8E2813}" presName="composite" presStyleCnt="0"/>
      <dgm:spPr/>
    </dgm:pt>
    <dgm:pt modelId="{6FBB316E-F021-4FD1-8EB9-22A9590B8083}" type="pres">
      <dgm:prSet presAssocID="{68DBAB42-8703-4B9F-8410-B27C6E8E2813}" presName="Parent1" presStyleLbl="node1" presStyleIdx="4" presStyleCnt="6">
        <dgm:presLayoutVars>
          <dgm:chMax val="1"/>
          <dgm:chPref val="1"/>
          <dgm:bulletEnabled val="1"/>
        </dgm:presLayoutVars>
      </dgm:prSet>
      <dgm:spPr/>
    </dgm:pt>
    <dgm:pt modelId="{4D50109A-B78D-4AA6-B954-E0BBB63475B6}" type="pres">
      <dgm:prSet presAssocID="{68DBAB42-8703-4B9F-8410-B27C6E8E2813}" presName="Childtext1" presStyleLbl="revTx" presStyleIdx="2" presStyleCnt="3">
        <dgm:presLayoutVars>
          <dgm:chMax val="0"/>
          <dgm:chPref val="0"/>
          <dgm:bulletEnabled val="1"/>
        </dgm:presLayoutVars>
      </dgm:prSet>
      <dgm:spPr/>
    </dgm:pt>
    <dgm:pt modelId="{395400D0-E775-4EA0-B0C3-55FCE1E10D26}" type="pres">
      <dgm:prSet presAssocID="{68DBAB42-8703-4B9F-8410-B27C6E8E2813}" presName="BalanceSpacing" presStyleCnt="0"/>
      <dgm:spPr/>
    </dgm:pt>
    <dgm:pt modelId="{2C1182D3-8ED6-4B8A-8AD4-029211A1BFCA}" type="pres">
      <dgm:prSet presAssocID="{68DBAB42-8703-4B9F-8410-B27C6E8E2813}" presName="BalanceSpacing1" presStyleCnt="0"/>
      <dgm:spPr/>
    </dgm:pt>
    <dgm:pt modelId="{C499AD15-F9B8-4E41-B1BF-04C2DD46E826}" type="pres">
      <dgm:prSet presAssocID="{CF9C5046-96A8-4D91-B045-EB7731303374}" presName="Accent1Text" presStyleLbl="node1" presStyleIdx="5" presStyleCnt="6"/>
      <dgm:spPr/>
    </dgm:pt>
  </dgm:ptLst>
  <dgm:cxnLst>
    <dgm:cxn modelId="{E23DAA11-8328-4395-87D0-23FCD10C4891}" srcId="{987E37F3-0D2E-4CF7-AEBF-2D629483B55F}" destId="{E88814BF-AA7E-4C5C-A9B8-66942636A8E9}" srcOrd="0" destOrd="0" parTransId="{5D75B099-B88D-49F3-A30C-4FF9ACA35E7B}" sibTransId="{E7B4C8F4-7277-46D6-83F9-F5D4975A94BD}"/>
    <dgm:cxn modelId="{E16E7313-904E-4B2C-806D-6AB9221185A2}" srcId="{E88814BF-AA7E-4C5C-A9B8-66942636A8E9}" destId="{77689F82-8DF7-4699-8919-D9F52626F49E}" srcOrd="0" destOrd="0" parTransId="{2101995C-F999-4852-8E69-C0AB76A3D64B}" sibTransId="{EB56F0BA-7A7A-49C9-80D0-815BD9D75354}"/>
    <dgm:cxn modelId="{87E45C24-6B5E-4DD1-A8D5-98DBA438E787}" srcId="{987E37F3-0D2E-4CF7-AEBF-2D629483B55F}" destId="{68DBAB42-8703-4B9F-8410-B27C6E8E2813}" srcOrd="2" destOrd="0" parTransId="{45472EFB-3346-432B-9A86-C288D9A0EEAF}" sibTransId="{CF9C5046-96A8-4D91-B045-EB7731303374}"/>
    <dgm:cxn modelId="{34D81731-9F86-4139-A0CA-A956C8604620}" type="presOf" srcId="{E88814BF-AA7E-4C5C-A9B8-66942636A8E9}" destId="{1970C01F-F575-496F-948B-12D4B4354EB4}" srcOrd="0" destOrd="0" presId="urn:microsoft.com/office/officeart/2008/layout/AlternatingHexagons"/>
    <dgm:cxn modelId="{92959736-7101-4503-B322-7C51421B515B}" type="presOf" srcId="{987E37F3-0D2E-4CF7-AEBF-2D629483B55F}" destId="{56AE45EC-D553-4C47-989D-6B1358B1BDBF}" srcOrd="0" destOrd="0" presId="urn:microsoft.com/office/officeart/2008/layout/AlternatingHexagons"/>
    <dgm:cxn modelId="{F9FDE14A-1E60-406A-8630-2DD9D36C7FDD}" type="presOf" srcId="{7DF41DC7-CCC3-46E7-9363-FC487992D25D}" destId="{657D0D1C-C571-4312-A3C7-0D1362E48147}" srcOrd="0" destOrd="0" presId="urn:microsoft.com/office/officeart/2008/layout/AlternatingHexagons"/>
    <dgm:cxn modelId="{2973EE6D-D0D9-405A-93A0-FFF15B092044}" type="presOf" srcId="{68DBAB42-8703-4B9F-8410-B27C6E8E2813}" destId="{6FBB316E-F021-4FD1-8EB9-22A9590B8083}" srcOrd="0" destOrd="0" presId="urn:microsoft.com/office/officeart/2008/layout/AlternatingHexagons"/>
    <dgm:cxn modelId="{2004BB75-A622-4021-9259-85E335537272}" srcId="{7DF41DC7-CCC3-46E7-9363-FC487992D25D}" destId="{94F797C0-75F0-4A15-9B88-3986CCA97297}" srcOrd="0" destOrd="0" parTransId="{ACA2B428-E438-40AC-A9C6-1D3D0D15E4A6}" sibTransId="{5EC17886-673E-4A0F-9933-0461331A3D16}"/>
    <dgm:cxn modelId="{510EBC7C-C2D0-43BB-B1FA-DAC452987DF5}" srcId="{68DBAB42-8703-4B9F-8410-B27C6E8E2813}" destId="{778FE29C-D74F-4524-9BB4-A71CD0E546E4}" srcOrd="0" destOrd="0" parTransId="{991CC4D4-511F-4418-91F8-C68790201083}" sibTransId="{A67310A1-6359-4F52-8316-B451CF00C24A}"/>
    <dgm:cxn modelId="{7DA5F0B5-4735-4592-8D41-9BAE36A2C151}" srcId="{987E37F3-0D2E-4CF7-AEBF-2D629483B55F}" destId="{7DF41DC7-CCC3-46E7-9363-FC487992D25D}" srcOrd="1" destOrd="0" parTransId="{E2CE89F3-0287-4460-98BC-ED73B17FF144}" sibTransId="{2BD3E96C-D3BE-4B7D-BF16-28D7CCBBFF2A}"/>
    <dgm:cxn modelId="{69C832B7-7CC5-4692-86AA-7FBF4C4E4C86}" type="presOf" srcId="{94F797C0-75F0-4A15-9B88-3986CCA97297}" destId="{B5AFA1E8-4272-41F1-9370-C69ADA728851}" srcOrd="0" destOrd="0" presId="urn:microsoft.com/office/officeart/2008/layout/AlternatingHexagons"/>
    <dgm:cxn modelId="{E08DF1C8-5498-47C9-9BAF-C3BF832A869D}" type="presOf" srcId="{77689F82-8DF7-4699-8919-D9F52626F49E}" destId="{EB72C514-7497-406D-BCF5-4CB8F8886417}" srcOrd="0" destOrd="0" presId="urn:microsoft.com/office/officeart/2008/layout/AlternatingHexagons"/>
    <dgm:cxn modelId="{A94DBECE-311B-40D9-B09D-39EA2BF5D8E3}" type="presOf" srcId="{E7B4C8F4-7277-46D6-83F9-F5D4975A94BD}" destId="{6159F7AA-19AD-4ED9-8D08-83E85694590C}" srcOrd="0" destOrd="0" presId="urn:microsoft.com/office/officeart/2008/layout/AlternatingHexagons"/>
    <dgm:cxn modelId="{EDC5F8DA-875D-44F9-AA06-B71423CD12D9}" type="presOf" srcId="{2BD3E96C-D3BE-4B7D-BF16-28D7CCBBFF2A}" destId="{9CD9BAE2-9259-4661-B405-F9B9707024D0}" srcOrd="0" destOrd="0" presId="urn:microsoft.com/office/officeart/2008/layout/AlternatingHexagons"/>
    <dgm:cxn modelId="{1DEEB6EC-701B-4313-A77F-6E20FAB4E12D}" type="presOf" srcId="{CF9C5046-96A8-4D91-B045-EB7731303374}" destId="{C499AD15-F9B8-4E41-B1BF-04C2DD46E826}" srcOrd="0" destOrd="0" presId="urn:microsoft.com/office/officeart/2008/layout/AlternatingHexagons"/>
    <dgm:cxn modelId="{4AF1BBFF-13E5-4C5E-A84B-00DCA4850FE9}" type="presOf" srcId="{778FE29C-D74F-4524-9BB4-A71CD0E546E4}" destId="{4D50109A-B78D-4AA6-B954-E0BBB63475B6}" srcOrd="0" destOrd="0" presId="urn:microsoft.com/office/officeart/2008/layout/AlternatingHexagons"/>
    <dgm:cxn modelId="{88B79B89-4B7C-43DB-9261-28F1446CC1AA}" type="presParOf" srcId="{56AE45EC-D553-4C47-989D-6B1358B1BDBF}" destId="{45CF57FE-5859-4563-9A05-FBB6E2F5893A}" srcOrd="0" destOrd="0" presId="urn:microsoft.com/office/officeart/2008/layout/AlternatingHexagons"/>
    <dgm:cxn modelId="{DE60BE96-B147-4E68-9E0B-1F1748D83B1B}" type="presParOf" srcId="{45CF57FE-5859-4563-9A05-FBB6E2F5893A}" destId="{1970C01F-F575-496F-948B-12D4B4354EB4}" srcOrd="0" destOrd="0" presId="urn:microsoft.com/office/officeart/2008/layout/AlternatingHexagons"/>
    <dgm:cxn modelId="{7A1D8835-5B47-4850-A610-3097733107BA}" type="presParOf" srcId="{45CF57FE-5859-4563-9A05-FBB6E2F5893A}" destId="{EB72C514-7497-406D-BCF5-4CB8F8886417}" srcOrd="1" destOrd="0" presId="urn:microsoft.com/office/officeart/2008/layout/AlternatingHexagons"/>
    <dgm:cxn modelId="{36CDAB21-A9F6-406F-B841-DF2A30F7FDCA}" type="presParOf" srcId="{45CF57FE-5859-4563-9A05-FBB6E2F5893A}" destId="{5D9F8BEC-86C8-4189-9D58-A42C6A42FCFD}" srcOrd="2" destOrd="0" presId="urn:microsoft.com/office/officeart/2008/layout/AlternatingHexagons"/>
    <dgm:cxn modelId="{48EDFD5F-B378-4694-BA40-BBB4399A7851}" type="presParOf" srcId="{45CF57FE-5859-4563-9A05-FBB6E2F5893A}" destId="{0ABB4A31-5E82-4616-B83E-C167D888BF42}" srcOrd="3" destOrd="0" presId="urn:microsoft.com/office/officeart/2008/layout/AlternatingHexagons"/>
    <dgm:cxn modelId="{A8AF2F02-B479-4748-806E-D7FC54523A70}" type="presParOf" srcId="{45CF57FE-5859-4563-9A05-FBB6E2F5893A}" destId="{6159F7AA-19AD-4ED9-8D08-83E85694590C}" srcOrd="4" destOrd="0" presId="urn:microsoft.com/office/officeart/2008/layout/AlternatingHexagons"/>
    <dgm:cxn modelId="{1DD444EF-D392-493E-ABE0-2E5D6A2B7D41}" type="presParOf" srcId="{56AE45EC-D553-4C47-989D-6B1358B1BDBF}" destId="{A03A108A-0149-4F30-B93D-02B365269DF2}" srcOrd="1" destOrd="0" presId="urn:microsoft.com/office/officeart/2008/layout/AlternatingHexagons"/>
    <dgm:cxn modelId="{E8B2C4C8-4078-460E-B34E-85847CA7533E}" type="presParOf" srcId="{56AE45EC-D553-4C47-989D-6B1358B1BDBF}" destId="{04CE8C64-D9AF-4BFA-9011-95C355465336}" srcOrd="2" destOrd="0" presId="urn:microsoft.com/office/officeart/2008/layout/AlternatingHexagons"/>
    <dgm:cxn modelId="{B74E9A46-0902-46DC-90E1-DEF0B2330605}" type="presParOf" srcId="{04CE8C64-D9AF-4BFA-9011-95C355465336}" destId="{657D0D1C-C571-4312-A3C7-0D1362E48147}" srcOrd="0" destOrd="0" presId="urn:microsoft.com/office/officeart/2008/layout/AlternatingHexagons"/>
    <dgm:cxn modelId="{3C6A09FA-F118-47DC-B448-FEFFD86B667E}" type="presParOf" srcId="{04CE8C64-D9AF-4BFA-9011-95C355465336}" destId="{B5AFA1E8-4272-41F1-9370-C69ADA728851}" srcOrd="1" destOrd="0" presId="urn:microsoft.com/office/officeart/2008/layout/AlternatingHexagons"/>
    <dgm:cxn modelId="{778C0AC3-05AA-46BF-AE06-A13D1D13E684}" type="presParOf" srcId="{04CE8C64-D9AF-4BFA-9011-95C355465336}" destId="{A124638C-7067-4B43-99A2-FE26785A3797}" srcOrd="2" destOrd="0" presId="urn:microsoft.com/office/officeart/2008/layout/AlternatingHexagons"/>
    <dgm:cxn modelId="{B3E8D6E6-7C3A-42F5-AD4F-C06FBD228F48}" type="presParOf" srcId="{04CE8C64-D9AF-4BFA-9011-95C355465336}" destId="{AD241A65-DEB8-4096-8EFC-65DC1F9590DC}" srcOrd="3" destOrd="0" presId="urn:microsoft.com/office/officeart/2008/layout/AlternatingHexagons"/>
    <dgm:cxn modelId="{72D2CB0C-D3AA-4FE4-9FAB-7E0DE86B0C56}" type="presParOf" srcId="{04CE8C64-D9AF-4BFA-9011-95C355465336}" destId="{9CD9BAE2-9259-4661-B405-F9B9707024D0}" srcOrd="4" destOrd="0" presId="urn:microsoft.com/office/officeart/2008/layout/AlternatingHexagons"/>
    <dgm:cxn modelId="{052204AF-1C4F-4640-93C1-5B5AA0323E9F}" type="presParOf" srcId="{56AE45EC-D553-4C47-989D-6B1358B1BDBF}" destId="{8E3BCC6B-1B9B-409F-81AA-160708C9DEBC}" srcOrd="3" destOrd="0" presId="urn:microsoft.com/office/officeart/2008/layout/AlternatingHexagons"/>
    <dgm:cxn modelId="{79A7CCE9-ADC4-41F4-8E98-0D91A5CFECCF}" type="presParOf" srcId="{56AE45EC-D553-4C47-989D-6B1358B1BDBF}" destId="{4A6676E3-3245-4D27-B8F7-CC6B8AE7ED05}" srcOrd="4" destOrd="0" presId="urn:microsoft.com/office/officeart/2008/layout/AlternatingHexagons"/>
    <dgm:cxn modelId="{0C223846-08DC-4F61-A4BC-6ADEBCF29EDA}" type="presParOf" srcId="{4A6676E3-3245-4D27-B8F7-CC6B8AE7ED05}" destId="{6FBB316E-F021-4FD1-8EB9-22A9590B8083}" srcOrd="0" destOrd="0" presId="urn:microsoft.com/office/officeart/2008/layout/AlternatingHexagons"/>
    <dgm:cxn modelId="{729D7BF0-A239-45B6-9849-27DF5B64424D}" type="presParOf" srcId="{4A6676E3-3245-4D27-B8F7-CC6B8AE7ED05}" destId="{4D50109A-B78D-4AA6-B954-E0BBB63475B6}" srcOrd="1" destOrd="0" presId="urn:microsoft.com/office/officeart/2008/layout/AlternatingHexagons"/>
    <dgm:cxn modelId="{A7545F59-815F-4ADD-9A28-6F7AFD64134C}" type="presParOf" srcId="{4A6676E3-3245-4D27-B8F7-CC6B8AE7ED05}" destId="{395400D0-E775-4EA0-B0C3-55FCE1E10D26}" srcOrd="2" destOrd="0" presId="urn:microsoft.com/office/officeart/2008/layout/AlternatingHexagons"/>
    <dgm:cxn modelId="{318BC7F8-9998-4A83-B9B5-231A27BEBF55}" type="presParOf" srcId="{4A6676E3-3245-4D27-B8F7-CC6B8AE7ED05}" destId="{2C1182D3-8ED6-4B8A-8AD4-029211A1BFCA}" srcOrd="3" destOrd="0" presId="urn:microsoft.com/office/officeart/2008/layout/AlternatingHexagons"/>
    <dgm:cxn modelId="{86973B9D-30F6-4D93-A165-CB66C54831B8}" type="presParOf" srcId="{4A6676E3-3245-4D27-B8F7-CC6B8AE7ED05}" destId="{C499AD15-F9B8-4E41-B1BF-04C2DD46E826}"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4C620-AB04-48CE-BE23-B935B3C52FD2}">
      <dsp:nvSpPr>
        <dsp:cNvPr id="0" name=""/>
        <dsp:cNvSpPr/>
      </dsp:nvSpPr>
      <dsp:spPr>
        <a:xfrm>
          <a:off x="4929" y="2691205"/>
          <a:ext cx="2869524" cy="1147809"/>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COLLECT</a:t>
          </a:r>
        </a:p>
      </dsp:txBody>
      <dsp:txXfrm>
        <a:off x="578834" y="2691205"/>
        <a:ext cx="1721715" cy="1147809"/>
      </dsp:txXfrm>
    </dsp:sp>
    <dsp:sp modelId="{F040146D-16B5-471F-9275-B8D276182284}">
      <dsp:nvSpPr>
        <dsp:cNvPr id="0" name=""/>
        <dsp:cNvSpPr/>
      </dsp:nvSpPr>
      <dsp:spPr>
        <a:xfrm>
          <a:off x="2587501" y="2691205"/>
          <a:ext cx="2869524" cy="1147809"/>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COMMUNICATE</a:t>
          </a:r>
        </a:p>
      </dsp:txBody>
      <dsp:txXfrm>
        <a:off x="3161406" y="2691205"/>
        <a:ext cx="1721715" cy="1147809"/>
      </dsp:txXfrm>
    </dsp:sp>
    <dsp:sp modelId="{E0B0D94F-33CC-4578-AA51-DF0682D3EABF}">
      <dsp:nvSpPr>
        <dsp:cNvPr id="0" name=""/>
        <dsp:cNvSpPr/>
      </dsp:nvSpPr>
      <dsp:spPr>
        <a:xfrm>
          <a:off x="5170072" y="2691205"/>
          <a:ext cx="2869524" cy="1147809"/>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ANALYZE</a:t>
          </a:r>
        </a:p>
      </dsp:txBody>
      <dsp:txXfrm>
        <a:off x="5743977" y="2691205"/>
        <a:ext cx="1721715" cy="1147809"/>
      </dsp:txXfrm>
    </dsp:sp>
    <dsp:sp modelId="{A31FA72F-12F9-4F4B-B749-F2929039046B}">
      <dsp:nvSpPr>
        <dsp:cNvPr id="0" name=""/>
        <dsp:cNvSpPr/>
      </dsp:nvSpPr>
      <dsp:spPr>
        <a:xfrm>
          <a:off x="7752644" y="2691205"/>
          <a:ext cx="2869524" cy="1147809"/>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ACT</a:t>
          </a:r>
        </a:p>
      </dsp:txBody>
      <dsp:txXfrm>
        <a:off x="8326549" y="2691205"/>
        <a:ext cx="1721715" cy="11478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0C01F-F575-496F-948B-12D4B4354EB4}">
      <dsp:nvSpPr>
        <dsp:cNvPr id="0" name=""/>
        <dsp:cNvSpPr/>
      </dsp:nvSpPr>
      <dsp:spPr>
        <a:xfrm rot="5400000">
          <a:off x="1255539" y="68689"/>
          <a:ext cx="823650" cy="716575"/>
        </a:xfrm>
        <a:prstGeom prst="hexagon">
          <a:avLst>
            <a:gd name="adj" fmla="val 25000"/>
            <a:gd name="vf" fmla="val 11547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Meteorological data</a:t>
          </a:r>
        </a:p>
      </dsp:txBody>
      <dsp:txXfrm rot="-5400000">
        <a:off x="1420742" y="143504"/>
        <a:ext cx="493243" cy="566946"/>
      </dsp:txXfrm>
    </dsp:sp>
    <dsp:sp modelId="{EB72C514-7497-406D-BCF5-4CB8F8886417}">
      <dsp:nvSpPr>
        <dsp:cNvPr id="0" name=""/>
        <dsp:cNvSpPr/>
      </dsp:nvSpPr>
      <dsp:spPr>
        <a:xfrm>
          <a:off x="1984046" y="197860"/>
          <a:ext cx="919193" cy="49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accent6">
                  <a:lumMod val="75000"/>
                </a:schemeClr>
              </a:solidFill>
            </a:rPr>
            <a:t>3</a:t>
          </a:r>
          <a:r>
            <a:rPr lang="en-US" sz="1200" kern="1200" baseline="30000" dirty="0">
              <a:solidFill>
                <a:schemeClr val="accent6">
                  <a:lumMod val="75000"/>
                </a:schemeClr>
              </a:solidFill>
            </a:rPr>
            <a:t>rd</a:t>
          </a:r>
          <a:r>
            <a:rPr lang="en-US" sz="1200" kern="1200" dirty="0">
              <a:solidFill>
                <a:schemeClr val="accent6">
                  <a:lumMod val="75000"/>
                </a:schemeClr>
              </a:solidFill>
            </a:rPr>
            <a:t> party</a:t>
          </a:r>
        </a:p>
      </dsp:txBody>
      <dsp:txXfrm>
        <a:off x="1984046" y="197860"/>
        <a:ext cx="919193" cy="494190"/>
      </dsp:txXfrm>
    </dsp:sp>
    <dsp:sp modelId="{6159F7AA-19AD-4ED9-8D08-83E85694590C}">
      <dsp:nvSpPr>
        <dsp:cNvPr id="0" name=""/>
        <dsp:cNvSpPr/>
      </dsp:nvSpPr>
      <dsp:spPr>
        <a:xfrm rot="5400000">
          <a:off x="481637" y="68689"/>
          <a:ext cx="823650" cy="716575"/>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kern="1200" dirty="0"/>
            <a:t>Legacy system data</a:t>
          </a:r>
        </a:p>
      </dsp:txBody>
      <dsp:txXfrm rot="-5400000">
        <a:off x="646840" y="143504"/>
        <a:ext cx="493243" cy="566946"/>
      </dsp:txXfrm>
    </dsp:sp>
    <dsp:sp modelId="{657D0D1C-C571-4312-A3C7-0D1362E48147}">
      <dsp:nvSpPr>
        <dsp:cNvPr id="0" name=""/>
        <dsp:cNvSpPr/>
      </dsp:nvSpPr>
      <dsp:spPr>
        <a:xfrm rot="5400000">
          <a:off x="867105" y="767803"/>
          <a:ext cx="823650" cy="716575"/>
        </a:xfrm>
        <a:prstGeom prst="hexagon">
          <a:avLst>
            <a:gd name="adj" fmla="val 25000"/>
            <a:gd name="vf" fmla="val 11547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Incident Management</a:t>
          </a:r>
        </a:p>
      </dsp:txBody>
      <dsp:txXfrm rot="-5400000">
        <a:off x="1032308" y="842618"/>
        <a:ext cx="493243" cy="566946"/>
      </dsp:txXfrm>
    </dsp:sp>
    <dsp:sp modelId="{B5AFA1E8-4272-41F1-9370-C69ADA728851}">
      <dsp:nvSpPr>
        <dsp:cNvPr id="0" name=""/>
        <dsp:cNvSpPr/>
      </dsp:nvSpPr>
      <dsp:spPr>
        <a:xfrm>
          <a:off x="1449" y="878996"/>
          <a:ext cx="889542" cy="49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B050"/>
              </a:solidFill>
            </a:rPr>
            <a:t>In</a:t>
          </a:r>
          <a:r>
            <a:rPr lang="en-US" sz="1200" b="1" kern="1200" dirty="0"/>
            <a:t> </a:t>
          </a:r>
          <a:r>
            <a:rPr lang="en-US" sz="1200" b="1" kern="1200" dirty="0">
              <a:solidFill>
                <a:schemeClr val="accent1">
                  <a:lumMod val="90000"/>
                </a:schemeClr>
              </a:solidFill>
            </a:rPr>
            <a:t>house </a:t>
          </a:r>
          <a:r>
            <a:rPr lang="en-US" sz="1200" b="1" kern="1200" dirty="0">
              <a:solidFill>
                <a:srgbClr val="00B050"/>
              </a:solidFill>
            </a:rPr>
            <a:t>tools</a:t>
          </a:r>
        </a:p>
      </dsp:txBody>
      <dsp:txXfrm>
        <a:off x="1449" y="878996"/>
        <a:ext cx="889542" cy="494190"/>
      </dsp:txXfrm>
    </dsp:sp>
    <dsp:sp modelId="{9CD9BAE2-9259-4661-B405-F9B9707024D0}">
      <dsp:nvSpPr>
        <dsp:cNvPr id="0" name=""/>
        <dsp:cNvSpPr/>
      </dsp:nvSpPr>
      <dsp:spPr>
        <a:xfrm rot="5400000">
          <a:off x="1641007" y="767803"/>
          <a:ext cx="823650" cy="716575"/>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kern="1200" dirty="0"/>
            <a:t>Blogs</a:t>
          </a:r>
        </a:p>
      </dsp:txBody>
      <dsp:txXfrm rot="-5400000">
        <a:off x="1806210" y="842618"/>
        <a:ext cx="493243" cy="566946"/>
      </dsp:txXfrm>
    </dsp:sp>
    <dsp:sp modelId="{6FBB316E-F021-4FD1-8EB9-22A9590B8083}">
      <dsp:nvSpPr>
        <dsp:cNvPr id="0" name=""/>
        <dsp:cNvSpPr/>
      </dsp:nvSpPr>
      <dsp:spPr>
        <a:xfrm rot="5400000">
          <a:off x="1255539" y="1466918"/>
          <a:ext cx="823650" cy="716575"/>
        </a:xfrm>
        <a:prstGeom prst="hexagon">
          <a:avLst>
            <a:gd name="adj" fmla="val 25000"/>
            <a:gd name="vf" fmla="val 115470"/>
          </a:avLst>
        </a:prstGeom>
        <a:solidFill>
          <a:schemeClr val="tx2">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Preventive Maintenance</a:t>
          </a:r>
        </a:p>
      </dsp:txBody>
      <dsp:txXfrm rot="-5400000">
        <a:off x="1420742" y="1541733"/>
        <a:ext cx="493243" cy="566946"/>
      </dsp:txXfrm>
    </dsp:sp>
    <dsp:sp modelId="{4D50109A-B78D-4AA6-B954-E0BBB63475B6}">
      <dsp:nvSpPr>
        <dsp:cNvPr id="0" name=""/>
        <dsp:cNvSpPr/>
      </dsp:nvSpPr>
      <dsp:spPr>
        <a:xfrm>
          <a:off x="2047396" y="1578110"/>
          <a:ext cx="919193" cy="49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O&amp;M </a:t>
          </a:r>
        </a:p>
        <a:p>
          <a:pPr marL="0" lvl="0" indent="0" algn="l" defTabSz="533400">
            <a:lnSpc>
              <a:spcPct val="90000"/>
            </a:lnSpc>
            <a:spcBef>
              <a:spcPct val="0"/>
            </a:spcBef>
            <a:spcAft>
              <a:spcPct val="35000"/>
            </a:spcAft>
            <a:buNone/>
          </a:pPr>
          <a:r>
            <a:rPr lang="en-US" sz="1200" kern="1200" dirty="0"/>
            <a:t>Data</a:t>
          </a:r>
        </a:p>
      </dsp:txBody>
      <dsp:txXfrm>
        <a:off x="2047396" y="1578110"/>
        <a:ext cx="919193" cy="494190"/>
      </dsp:txXfrm>
    </dsp:sp>
    <dsp:sp modelId="{C499AD15-F9B8-4E41-B1BF-04C2DD46E826}">
      <dsp:nvSpPr>
        <dsp:cNvPr id="0" name=""/>
        <dsp:cNvSpPr/>
      </dsp:nvSpPr>
      <dsp:spPr>
        <a:xfrm rot="5400000">
          <a:off x="481637" y="1466918"/>
          <a:ext cx="823650" cy="716575"/>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kern="1200" dirty="0"/>
            <a:t>Forums</a:t>
          </a:r>
        </a:p>
      </dsp:txBody>
      <dsp:txXfrm rot="-5400000">
        <a:off x="646840" y="1541733"/>
        <a:ext cx="493243" cy="56694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F3C924-3FE6-4B32-9487-142619A00402}" type="datetimeFigureOut">
              <a:rPr lang="en-US" smtClean="0"/>
              <a:t>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867C79-9167-4527-8003-E24AF71CF99A}" type="slidenum">
              <a:rPr lang="en-US" smtClean="0"/>
              <a:t>‹#›</a:t>
            </a:fld>
            <a:endParaRPr lang="en-US"/>
          </a:p>
        </p:txBody>
      </p:sp>
    </p:spTree>
    <p:extLst>
      <p:ext uri="{BB962C8B-B14F-4D97-AF65-F5344CB8AC3E}">
        <p14:creationId xmlns:p14="http://schemas.microsoft.com/office/powerpoint/2010/main" val="1048553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xmpp.org/" TargetMode="External"/><Relationship Id="rId3" Type="http://schemas.openxmlformats.org/officeDocument/2006/relationships/hyperlink" Target="https://en.wikipedia.org/wiki/Representational_state_transfer" TargetMode="External"/><Relationship Id="rId7" Type="http://schemas.openxmlformats.org/officeDocument/2006/relationships/hyperlink" Target="https://en.wikipedia.org/wiki/XMPP"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oasis-open.org/committees/tc_home.php?wg_abbrev=mqtt" TargetMode="External"/><Relationship Id="rId5" Type="http://schemas.openxmlformats.org/officeDocument/2006/relationships/hyperlink" Target="http://mqtt.org/" TargetMode="External"/><Relationship Id="rId4" Type="http://schemas.openxmlformats.org/officeDocument/2006/relationships/hyperlink" Target="https://en.wikipedia.org/wiki/MQ_Telemetry_Transport" TargetMode="External"/><Relationship Id="rId9" Type="http://schemas.openxmlformats.org/officeDocument/2006/relationships/hyperlink" Target="https://tools.ietf.org/wg/xmpp/"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hatis.techtarget.com/definition/3V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867C79-9167-4527-8003-E24AF71CF99A}" type="slidenum">
              <a:rPr lang="en-US" smtClean="0"/>
              <a:t>8</a:t>
            </a:fld>
            <a:endParaRPr lang="en-US"/>
          </a:p>
        </p:txBody>
      </p:sp>
    </p:spTree>
    <p:extLst>
      <p:ext uri="{BB962C8B-B14F-4D97-AF65-F5344CB8AC3E}">
        <p14:creationId xmlns:p14="http://schemas.microsoft.com/office/powerpoint/2010/main" val="2720298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867C79-9167-4527-8003-E24AF71CF99A}" type="slidenum">
              <a:rPr lang="en-US" smtClean="0"/>
              <a:t>21</a:t>
            </a:fld>
            <a:endParaRPr lang="en-US"/>
          </a:p>
        </p:txBody>
      </p:sp>
    </p:spTree>
    <p:extLst>
      <p:ext uri="{BB962C8B-B14F-4D97-AF65-F5344CB8AC3E}">
        <p14:creationId xmlns:p14="http://schemas.microsoft.com/office/powerpoint/2010/main" val="24912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867C79-9167-4527-8003-E24AF71CF99A}" type="slidenum">
              <a:rPr lang="en-US" smtClean="0"/>
              <a:t>22</a:t>
            </a:fld>
            <a:endParaRPr lang="en-US"/>
          </a:p>
        </p:txBody>
      </p:sp>
    </p:spTree>
    <p:extLst>
      <p:ext uri="{BB962C8B-B14F-4D97-AF65-F5344CB8AC3E}">
        <p14:creationId xmlns:p14="http://schemas.microsoft.com/office/powerpoint/2010/main" val="1635669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867C79-9167-4527-8003-E24AF71CF99A}" type="slidenum">
              <a:rPr lang="en-US" smtClean="0"/>
              <a:t>23</a:t>
            </a:fld>
            <a:endParaRPr lang="en-US"/>
          </a:p>
        </p:txBody>
      </p:sp>
    </p:spTree>
    <p:extLst>
      <p:ext uri="{BB962C8B-B14F-4D97-AF65-F5344CB8AC3E}">
        <p14:creationId xmlns:p14="http://schemas.microsoft.com/office/powerpoint/2010/main" val="886152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01704" rtl="0" eaLnBrk="1" fontAlgn="auto" latinLnBrk="0" hangingPunct="1">
              <a:lnSpc>
                <a:spcPct val="100000"/>
              </a:lnSpc>
              <a:spcBef>
                <a:spcPts val="0"/>
              </a:spcBef>
              <a:spcAft>
                <a:spcPts val="0"/>
              </a:spcAft>
              <a:buClrTx/>
              <a:buSzTx/>
              <a:buFontTx/>
              <a:buNone/>
              <a:tabLst/>
              <a:defRPr/>
            </a:pPr>
            <a:fld id="{C14CEB38-DA38-4F43-AFB8-94FE45CA5866}" type="slidenum">
              <a:rPr kumimoji="0" lang="de-DE" sz="17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01704" rtl="0" eaLnBrk="1" fontAlgn="auto" latinLnBrk="0" hangingPunct="1">
                <a:lnSpc>
                  <a:spcPct val="100000"/>
                </a:lnSpc>
                <a:spcBef>
                  <a:spcPts val="0"/>
                </a:spcBef>
                <a:spcAft>
                  <a:spcPts val="0"/>
                </a:spcAft>
                <a:buClrTx/>
                <a:buSzTx/>
                <a:buFontTx/>
                <a:buNone/>
                <a:tabLst/>
                <a:defRPr/>
              </a:pPr>
              <a:t>31</a:t>
            </a:fld>
            <a:endParaRPr kumimoji="0" lang="de-DE" sz="17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4057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867C79-9167-4527-8003-E24AF71CF99A}" type="slidenum">
              <a:rPr lang="en-US" smtClean="0"/>
              <a:t>32</a:t>
            </a:fld>
            <a:endParaRPr lang="en-US"/>
          </a:p>
        </p:txBody>
      </p:sp>
    </p:spTree>
    <p:extLst>
      <p:ext uri="{BB962C8B-B14F-4D97-AF65-F5344CB8AC3E}">
        <p14:creationId xmlns:p14="http://schemas.microsoft.com/office/powerpoint/2010/main" val="3472636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867C79-9167-4527-8003-E24AF71CF99A}" type="slidenum">
              <a:rPr lang="en-US" smtClean="0"/>
              <a:t>38</a:t>
            </a:fld>
            <a:endParaRPr lang="en-US"/>
          </a:p>
        </p:txBody>
      </p:sp>
    </p:spTree>
    <p:extLst>
      <p:ext uri="{BB962C8B-B14F-4D97-AF65-F5344CB8AC3E}">
        <p14:creationId xmlns:p14="http://schemas.microsoft.com/office/powerpoint/2010/main" val="145359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Analyze is where data analytics comes in picture.</a:t>
            </a:r>
            <a:r>
              <a:rPr lang="en-US" baseline="0" dirty="0"/>
              <a:t> But in the current scenario, the challenge in not just analytics… but what to collect for analytics.. </a:t>
            </a:r>
            <a:endParaRPr lang="en-US" dirty="0"/>
          </a:p>
        </p:txBody>
      </p:sp>
      <p:sp>
        <p:nvSpPr>
          <p:cNvPr id="4" name="Slide Number Placeholder 3"/>
          <p:cNvSpPr>
            <a:spLocks noGrp="1"/>
          </p:cNvSpPr>
          <p:nvPr>
            <p:ph type="sldNum" sz="quarter" idx="10"/>
          </p:nvPr>
        </p:nvSpPr>
        <p:spPr/>
        <p:txBody>
          <a:bodyPr/>
          <a:lstStyle/>
          <a:p>
            <a:fld id="{83867C79-9167-4527-8003-E24AF71CF99A}" type="slidenum">
              <a:rPr lang="en-US" smtClean="0"/>
              <a:t>9</a:t>
            </a:fld>
            <a:endParaRPr lang="en-US"/>
          </a:p>
        </p:txBody>
      </p:sp>
    </p:spTree>
    <p:extLst>
      <p:ext uri="{BB962C8B-B14F-4D97-AF65-F5344CB8AC3E}">
        <p14:creationId xmlns:p14="http://schemas.microsoft.com/office/powerpoint/2010/main" val="547667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radio-frequency identification system uses tags, or labels attached to the objects to be identified. Two-way radio transmitter-receivers called interrogators or readers send a signal to the tag and read its response. The readers generally transmit their observations to a computer system running RFID software or RFID middleware.</a:t>
            </a:r>
            <a:br>
              <a:rPr lang="en-US" dirty="0"/>
            </a:br>
            <a:br>
              <a:rPr lang="en-US" dirty="0"/>
            </a:br>
            <a:r>
              <a:rPr lang="en-US" sz="1200" b="0" i="0" kern="1200" dirty="0">
                <a:solidFill>
                  <a:schemeClr val="tx1"/>
                </a:solidFill>
                <a:effectLst/>
                <a:latin typeface="+mn-lt"/>
                <a:ea typeface="+mn-ea"/>
                <a:cs typeface="+mn-cs"/>
              </a:rPr>
              <a:t>RFID tags can be either passive, active or battery assisted passive. An active tag has an on-board battery and periodically transmits its ID signal. A battery assisted passive (BAP) has a small battery on board and is activated when in the presence of a RFID reader.“</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EnOcean</a:t>
            </a:r>
            <a:r>
              <a:rPr lang="en-US" sz="1200" b="0" i="0" kern="1200" dirty="0">
                <a:solidFill>
                  <a:schemeClr val="tx1"/>
                </a:solidFill>
                <a:effectLst/>
                <a:latin typeface="+mn-lt"/>
                <a:ea typeface="+mn-ea"/>
                <a:cs typeface="+mn-cs"/>
              </a:rPr>
              <a:t> technology is an energy harvesting wireless technology used primarily in building automation systems; but is also applied to other applications in industry, transportation, logistics and smart homes. </a:t>
            </a:r>
            <a:br>
              <a:rPr lang="en-US" dirty="0"/>
            </a:br>
            <a:br>
              <a:rPr lang="en-US" dirty="0"/>
            </a:br>
            <a:r>
              <a:rPr lang="en-US" sz="1200" b="0" i="0" kern="1200" dirty="0">
                <a:solidFill>
                  <a:schemeClr val="tx1"/>
                </a:solidFill>
                <a:effectLst/>
                <a:latin typeface="+mn-lt"/>
                <a:ea typeface="+mn-ea"/>
                <a:cs typeface="+mn-cs"/>
              </a:rPr>
              <a:t>Modules based on </a:t>
            </a:r>
            <a:r>
              <a:rPr lang="en-US" sz="1200" b="0" i="0" kern="1200" dirty="0" err="1">
                <a:solidFill>
                  <a:schemeClr val="tx1"/>
                </a:solidFill>
                <a:effectLst/>
                <a:latin typeface="+mn-lt"/>
                <a:ea typeface="+mn-ea"/>
                <a:cs typeface="+mn-cs"/>
              </a:rPr>
              <a:t>EnOcean</a:t>
            </a:r>
            <a:r>
              <a:rPr lang="en-US" sz="1200" b="0" i="0" kern="1200" dirty="0">
                <a:solidFill>
                  <a:schemeClr val="tx1"/>
                </a:solidFill>
                <a:effectLst/>
                <a:latin typeface="+mn-lt"/>
                <a:ea typeface="+mn-ea"/>
                <a:cs typeface="+mn-cs"/>
              </a:rPr>
              <a:t> technology combine micro energy converters with ultra low power electronics and enable wireless communications between </a:t>
            </a:r>
            <a:r>
              <a:rPr lang="en-US" sz="1200" b="0" i="0" kern="1200" dirty="0" err="1">
                <a:solidFill>
                  <a:schemeClr val="tx1"/>
                </a:solidFill>
                <a:effectLst/>
                <a:latin typeface="+mn-lt"/>
                <a:ea typeface="+mn-ea"/>
                <a:cs typeface="+mn-cs"/>
              </a:rPr>
              <a:t>batteryless</a:t>
            </a:r>
            <a:r>
              <a:rPr lang="en-US" sz="1200" b="0" i="0" kern="1200" dirty="0">
                <a:solidFill>
                  <a:schemeClr val="tx1"/>
                </a:solidFill>
                <a:effectLst/>
                <a:latin typeface="+mn-lt"/>
                <a:ea typeface="+mn-ea"/>
                <a:cs typeface="+mn-cs"/>
              </a:rPr>
              <a:t> wireless sensors, switches, controllers and gateways.“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"NFC is a set of short-range wireless technologies, typically requiring a distance of 10 cm or less. NFC operates at 13.56 MHz on ISO/IEC 18000-3 air interface and at rates ranging from 106 </a:t>
            </a:r>
            <a:r>
              <a:rPr lang="en-US" sz="1200" b="0" i="0" kern="1200" dirty="0" err="1">
                <a:solidFill>
                  <a:schemeClr val="tx1"/>
                </a:solidFill>
                <a:effectLst/>
                <a:latin typeface="+mn-lt"/>
                <a:ea typeface="+mn-ea"/>
                <a:cs typeface="+mn-cs"/>
              </a:rPr>
              <a:t>kbit</a:t>
            </a:r>
            <a:r>
              <a:rPr lang="en-US" sz="1200" b="0" i="0" kern="1200" dirty="0">
                <a:solidFill>
                  <a:schemeClr val="tx1"/>
                </a:solidFill>
                <a:effectLst/>
                <a:latin typeface="+mn-lt"/>
                <a:ea typeface="+mn-ea"/>
                <a:cs typeface="+mn-cs"/>
              </a:rPr>
              <a:t>/s to 424 </a:t>
            </a:r>
            <a:r>
              <a:rPr lang="en-US" sz="1200" b="0" i="0" kern="1200" dirty="0" err="1">
                <a:solidFill>
                  <a:schemeClr val="tx1"/>
                </a:solidFill>
                <a:effectLst/>
                <a:latin typeface="+mn-lt"/>
                <a:ea typeface="+mn-ea"/>
                <a:cs typeface="+mn-cs"/>
              </a:rPr>
              <a:t>kbit</a:t>
            </a:r>
            <a:r>
              <a:rPr lang="en-US" sz="1200" b="0" i="0" kern="1200" dirty="0">
                <a:solidFill>
                  <a:schemeClr val="tx1"/>
                </a:solidFill>
                <a:effectLst/>
                <a:latin typeface="+mn-lt"/>
                <a:ea typeface="+mn-ea"/>
                <a:cs typeface="+mn-cs"/>
              </a:rPr>
              <a:t>/s. </a:t>
            </a:r>
            <a:br>
              <a:rPr lang="en-US" dirty="0"/>
            </a:br>
            <a:br>
              <a:rPr lang="en-US" dirty="0"/>
            </a:br>
            <a:r>
              <a:rPr lang="en-US" sz="1200" b="0" i="0" kern="1200" dirty="0">
                <a:solidFill>
                  <a:schemeClr val="tx1"/>
                </a:solidFill>
                <a:effectLst/>
                <a:latin typeface="+mn-lt"/>
                <a:ea typeface="+mn-ea"/>
                <a:cs typeface="+mn-cs"/>
              </a:rPr>
              <a:t>NFC- Near field Communication  always involves an initiator and a target; the initiator actively generates an RF field that can power a passive target. This enables NFC targets to take very simple form factors such as tags, stickers, key fobs, or cards that do not require batteries. NFC peer-to-peer communication is possible, provided both devices are powered"</a:t>
            </a:r>
            <a:endParaRPr lang="en-US" dirty="0"/>
          </a:p>
        </p:txBody>
      </p:sp>
      <p:sp>
        <p:nvSpPr>
          <p:cNvPr id="4" name="Slide Number Placeholder 3"/>
          <p:cNvSpPr>
            <a:spLocks noGrp="1"/>
          </p:cNvSpPr>
          <p:nvPr>
            <p:ph type="sldNum" sz="quarter" idx="10"/>
          </p:nvPr>
        </p:nvSpPr>
        <p:spPr/>
        <p:txBody>
          <a:bodyPr/>
          <a:lstStyle/>
          <a:p>
            <a:fld id="{83867C79-9167-4527-8003-E24AF71CF99A}" type="slidenum">
              <a:rPr lang="en-US" smtClean="0"/>
              <a:t>10</a:t>
            </a:fld>
            <a:endParaRPr lang="en-US"/>
          </a:p>
        </p:txBody>
      </p:sp>
    </p:spTree>
    <p:extLst>
      <p:ext uri="{BB962C8B-B14F-4D97-AF65-F5344CB8AC3E}">
        <p14:creationId xmlns:p14="http://schemas.microsoft.com/office/powerpoint/2010/main" val="889984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"Constrained Application Protocol (</a:t>
            </a:r>
            <a:r>
              <a:rPr lang="en-US" dirty="0" err="1">
                <a:effectLst/>
              </a:rPr>
              <a:t>CoAP</a:t>
            </a:r>
            <a:r>
              <a:rPr lang="en-US" dirty="0">
                <a:effectLst/>
              </a:rPr>
              <a:t>) is a software protocol intended to be used in very simple electronics devices that allows them to communicate interactively over the Internet. It is particularly targeted for small low power sensors, switches, valves and similar components that need to be controlled or supervised remotely, through standard Internet networks. </a:t>
            </a:r>
            <a:br>
              <a:rPr lang="en-US" dirty="0">
                <a:effectLst/>
              </a:rPr>
            </a:br>
            <a:br>
              <a:rPr lang="en-US" dirty="0">
                <a:effectLst/>
              </a:rPr>
            </a:br>
            <a:r>
              <a:rPr lang="en-US" dirty="0" err="1">
                <a:effectLst/>
              </a:rPr>
              <a:t>CoAP</a:t>
            </a:r>
            <a:r>
              <a:rPr lang="en-US" dirty="0">
                <a:effectLst/>
              </a:rPr>
              <a:t> is an application layer protocol that is intended for use in resource-constrained internet devices, such as WSN nodes. </a:t>
            </a:r>
            <a:r>
              <a:rPr lang="en-US" dirty="0" err="1">
                <a:effectLst/>
              </a:rPr>
              <a:t>CoAP</a:t>
            </a:r>
            <a:r>
              <a:rPr lang="en-US" dirty="0">
                <a:effectLst/>
              </a:rPr>
              <a:t> is designed to easily translate to HTTP for simplified integration with the web, while also meeting specialized requirements such as multicast support, very low overhead, and </a:t>
            </a:r>
            <a:r>
              <a:rPr lang="en-US" dirty="0" err="1">
                <a:effectLst/>
              </a:rPr>
              <a:t>simplicity"</a:t>
            </a:r>
            <a:r>
              <a:rPr lang="en-US" sz="1200" u="none" strike="noStrike" kern="1200" dirty="0" err="1">
                <a:solidFill>
                  <a:schemeClr val="tx1"/>
                </a:solidFill>
                <a:effectLst/>
                <a:latin typeface="+mn-lt"/>
                <a:ea typeface="+mn-ea"/>
                <a:cs typeface="+mn-cs"/>
                <a:hlinkClick r:id="rId3"/>
              </a:rPr>
              <a:t>RESTful</a:t>
            </a:r>
            <a:r>
              <a:rPr lang="en-US" sz="1200" u="none" strike="noStrike" kern="1200" dirty="0">
                <a:solidFill>
                  <a:schemeClr val="tx1"/>
                </a:solidFill>
                <a:effectLst/>
                <a:latin typeface="+mn-lt"/>
                <a:ea typeface="+mn-ea"/>
                <a:cs typeface="+mn-cs"/>
                <a:hlinkClick r:id="rId3"/>
              </a:rPr>
              <a:t> </a:t>
            </a:r>
            <a:r>
              <a:rPr lang="en-US" sz="1200" u="none" strike="noStrike" kern="1200" dirty="0" err="1">
                <a:solidFill>
                  <a:schemeClr val="tx1"/>
                </a:solidFill>
                <a:effectLst/>
                <a:latin typeface="+mn-lt"/>
                <a:ea typeface="+mn-ea"/>
                <a:cs typeface="+mn-cs"/>
                <a:hlinkClick r:id="rId3"/>
              </a:rPr>
              <a:t>HTTP</a:t>
            </a:r>
            <a:r>
              <a:rPr lang="en-US" b="1" dirty="0" err="1">
                <a:effectLst/>
              </a:rPr>
              <a:t>Description</a:t>
            </a:r>
            <a:r>
              <a:rPr lang="en-US" dirty="0">
                <a:effectLst/>
              </a:rPr>
              <a:t>:</a:t>
            </a:r>
            <a:br>
              <a:rPr lang="en-US" dirty="0">
                <a:effectLst/>
              </a:rPr>
            </a:br>
            <a:r>
              <a:rPr lang="en-US" dirty="0">
                <a:effectLst/>
              </a:rPr>
              <a:t>"Representational State Transfer (REST) is a style of software architecture for distributed systems such as the World Wide Web. REST has emerged as a predominant web API design model. "</a:t>
            </a:r>
            <a:r>
              <a:rPr lang="en-US" sz="1200" u="none" strike="noStrike" kern="1200" dirty="0">
                <a:solidFill>
                  <a:schemeClr val="tx1"/>
                </a:solidFill>
                <a:effectLst/>
                <a:latin typeface="+mn-lt"/>
                <a:ea typeface="+mn-ea"/>
                <a:cs typeface="+mn-cs"/>
                <a:hlinkClick r:id="rId4"/>
              </a:rPr>
              <a:t>MQTT </a:t>
            </a:r>
            <a:br>
              <a:rPr lang="en-US" dirty="0">
                <a:effectLst/>
              </a:rPr>
            </a:br>
            <a:r>
              <a:rPr lang="en-US" sz="1200" u="none" strike="noStrike" kern="1200" dirty="0">
                <a:solidFill>
                  <a:schemeClr val="tx1"/>
                </a:solidFill>
                <a:effectLst/>
                <a:latin typeface="+mn-lt"/>
                <a:ea typeface="+mn-ea"/>
                <a:cs typeface="+mn-cs"/>
                <a:hlinkClick r:id="rId5"/>
              </a:rPr>
              <a:t>Homepage</a:t>
            </a:r>
            <a:endParaRPr lang="en-US" dirty="0">
              <a:effectLst/>
            </a:endParaRPr>
          </a:p>
          <a:p>
            <a:r>
              <a:rPr lang="en-US" dirty="0">
                <a:effectLst/>
              </a:rPr>
              <a:t>(</a:t>
            </a:r>
            <a:r>
              <a:rPr lang="en-US" sz="1200" u="none" strike="noStrike" kern="1200" dirty="0">
                <a:solidFill>
                  <a:schemeClr val="tx1"/>
                </a:solidFill>
                <a:effectLst/>
                <a:latin typeface="+mn-lt"/>
                <a:ea typeface="+mn-ea"/>
                <a:cs typeface="+mn-cs"/>
                <a:hlinkClick r:id="rId6"/>
              </a:rPr>
              <a:t>OASIS Page</a:t>
            </a:r>
            <a:r>
              <a:rPr lang="en-US" dirty="0">
                <a:effectLst/>
              </a:rPr>
              <a:t>)</a:t>
            </a:r>
          </a:p>
          <a:p>
            <a:r>
              <a:rPr lang="en-US" b="1" dirty="0">
                <a:effectLst/>
              </a:rPr>
              <a:t>Description</a:t>
            </a:r>
            <a:r>
              <a:rPr lang="en-US" dirty="0">
                <a:effectLst/>
              </a:rPr>
              <a:t>:</a:t>
            </a:r>
            <a:br>
              <a:rPr lang="en-US" dirty="0">
                <a:effectLst/>
              </a:rPr>
            </a:br>
            <a:r>
              <a:rPr lang="en-US" dirty="0">
                <a:effectLst/>
              </a:rPr>
              <a:t>"Message Queue Telemetry Transport (MQTT) is an open message protocol for M2M communications that enables the transfer of telemetry-style data in the form of messages from pervasive devices, along high latency or constrained networks, to a server or small message </a:t>
            </a:r>
            <a:r>
              <a:rPr lang="en-US" dirty="0" err="1">
                <a:effectLst/>
              </a:rPr>
              <a:t>broker."</a:t>
            </a:r>
            <a:r>
              <a:rPr lang="en-US" sz="1200" u="none" strike="noStrike" kern="1200" dirty="0" err="1">
                <a:solidFill>
                  <a:schemeClr val="tx1"/>
                </a:solidFill>
                <a:effectLst/>
                <a:latin typeface="+mn-lt"/>
                <a:ea typeface="+mn-ea"/>
                <a:cs typeface="+mn-cs"/>
                <a:hlinkClick r:id="rId7"/>
              </a:rPr>
              <a:t>XMPP</a:t>
            </a:r>
            <a:r>
              <a:rPr lang="en-US" dirty="0">
                <a:effectLst/>
              </a:rPr>
              <a:t> </a:t>
            </a:r>
            <a:br>
              <a:rPr lang="en-US" dirty="0">
                <a:effectLst/>
              </a:rPr>
            </a:br>
            <a:r>
              <a:rPr lang="en-US" sz="1200" u="none" strike="noStrike" kern="1200" dirty="0">
                <a:solidFill>
                  <a:schemeClr val="tx1"/>
                </a:solidFill>
                <a:effectLst/>
                <a:latin typeface="+mn-lt"/>
                <a:ea typeface="+mn-ea"/>
                <a:cs typeface="+mn-cs"/>
                <a:hlinkClick r:id="rId8"/>
              </a:rPr>
              <a:t>Foundation</a:t>
            </a:r>
            <a:endParaRPr lang="en-US" dirty="0">
              <a:effectLst/>
            </a:endParaRPr>
          </a:p>
          <a:p>
            <a:r>
              <a:rPr lang="en-US" sz="1200" u="none" strike="noStrike" kern="1200" dirty="0">
                <a:solidFill>
                  <a:schemeClr val="tx1"/>
                </a:solidFill>
                <a:effectLst/>
                <a:latin typeface="+mn-lt"/>
                <a:ea typeface="+mn-ea"/>
                <a:cs typeface="+mn-cs"/>
                <a:hlinkClick r:id="rId9"/>
              </a:rPr>
              <a:t>IETF WG</a:t>
            </a:r>
            <a:endParaRPr lang="en-US" dirty="0">
              <a:effectLst/>
            </a:endParaRPr>
          </a:p>
          <a:p>
            <a:r>
              <a:rPr lang="en-US" b="1" dirty="0">
                <a:effectLst/>
              </a:rPr>
              <a:t>Description</a:t>
            </a:r>
            <a:r>
              <a:rPr lang="en-US" dirty="0">
                <a:effectLst/>
              </a:rPr>
              <a:t>:</a:t>
            </a:r>
            <a:br>
              <a:rPr lang="en-US" dirty="0">
                <a:effectLst/>
              </a:rPr>
            </a:br>
            <a:r>
              <a:rPr lang="en-US" dirty="0">
                <a:effectLst/>
              </a:rPr>
              <a:t>"The Extensible Messaging and Presence Protocol (XMPP) is an open technology for real-time communication, which powers a wide range of applications including instant messaging, presence, multi-party chat, voice and video calls, collaboration, lightweight middleware, content syndication, and generalized routing of XML data.“</a:t>
            </a:r>
          </a:p>
          <a:p>
            <a:endParaRPr lang="en-US" dirty="0">
              <a:effectLst/>
            </a:endParaRPr>
          </a:p>
          <a:p>
            <a:endParaRPr lang="en-US" dirty="0">
              <a:effectLst/>
            </a:endParaRPr>
          </a:p>
          <a:p>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3867C79-9167-4527-8003-E24AF71CF99A}" type="slidenum">
              <a:rPr lang="en-US" smtClean="0"/>
              <a:t>11</a:t>
            </a:fld>
            <a:endParaRPr lang="en-US"/>
          </a:p>
        </p:txBody>
      </p:sp>
    </p:spTree>
    <p:extLst>
      <p:ext uri="{BB962C8B-B14F-4D97-AF65-F5344CB8AC3E}">
        <p14:creationId xmlns:p14="http://schemas.microsoft.com/office/powerpoint/2010/main" val="1841969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Big data?</a:t>
            </a:r>
          </a:p>
          <a:p>
            <a:endParaRPr lang="en-US" dirty="0"/>
          </a:p>
          <a:p>
            <a:r>
              <a:rPr lang="en-US" sz="1200" b="0" i="0" kern="1200" dirty="0">
                <a:solidFill>
                  <a:schemeClr val="tx1"/>
                </a:solidFill>
                <a:effectLst/>
                <a:latin typeface="+mn-lt"/>
                <a:ea typeface="+mn-ea"/>
                <a:cs typeface="+mn-cs"/>
              </a:rPr>
              <a:t>Big data is often characterized by </a:t>
            </a:r>
            <a:r>
              <a:rPr lang="en-US" sz="1200" b="0" i="0" u="sng" kern="1200" dirty="0">
                <a:solidFill>
                  <a:schemeClr val="tx1"/>
                </a:solidFill>
                <a:effectLst/>
                <a:latin typeface="+mn-lt"/>
                <a:ea typeface="+mn-ea"/>
                <a:cs typeface="+mn-cs"/>
                <a:hlinkClick r:id="rId3"/>
              </a:rPr>
              <a:t>3Vs</a:t>
            </a:r>
            <a:r>
              <a:rPr lang="en-US" sz="1200" b="0" i="0" kern="1200" dirty="0">
                <a:solidFill>
                  <a:schemeClr val="tx1"/>
                </a:solidFill>
                <a:effectLst/>
                <a:latin typeface="+mn-lt"/>
                <a:ea typeface="+mn-ea"/>
                <a:cs typeface="+mn-cs"/>
              </a:rPr>
              <a:t>: the extreme </a:t>
            </a:r>
            <a:r>
              <a:rPr lang="en-US" sz="1200" b="0" i="1" kern="1200" dirty="0">
                <a:solidFill>
                  <a:schemeClr val="tx1"/>
                </a:solidFill>
                <a:effectLst/>
                <a:latin typeface="+mn-lt"/>
                <a:ea typeface="+mn-ea"/>
                <a:cs typeface="+mn-cs"/>
              </a:rPr>
              <a:t>volume</a:t>
            </a:r>
            <a:r>
              <a:rPr lang="en-US" sz="1200" b="0" i="0" kern="1200" dirty="0">
                <a:solidFill>
                  <a:schemeClr val="tx1"/>
                </a:solidFill>
                <a:effectLst/>
                <a:latin typeface="+mn-lt"/>
                <a:ea typeface="+mn-ea"/>
                <a:cs typeface="+mn-cs"/>
              </a:rPr>
              <a:t> of data, the wide </a:t>
            </a:r>
            <a:r>
              <a:rPr lang="en-US" sz="1200" b="0" i="1" kern="1200" dirty="0">
                <a:solidFill>
                  <a:schemeClr val="tx1"/>
                </a:solidFill>
                <a:effectLst/>
                <a:latin typeface="+mn-lt"/>
                <a:ea typeface="+mn-ea"/>
                <a:cs typeface="+mn-cs"/>
              </a:rPr>
              <a:t>variety</a:t>
            </a:r>
            <a:r>
              <a:rPr lang="en-US" sz="1200" b="0" i="0" kern="1200" dirty="0">
                <a:solidFill>
                  <a:schemeClr val="tx1"/>
                </a:solidFill>
                <a:effectLst/>
                <a:latin typeface="+mn-lt"/>
                <a:ea typeface="+mn-ea"/>
                <a:cs typeface="+mn-cs"/>
              </a:rPr>
              <a:t> of data types and the </a:t>
            </a:r>
            <a:r>
              <a:rPr lang="en-US" sz="1200" b="0" i="1" kern="1200" dirty="0">
                <a:solidFill>
                  <a:schemeClr val="tx1"/>
                </a:solidFill>
                <a:effectLst/>
                <a:latin typeface="+mn-lt"/>
                <a:ea typeface="+mn-ea"/>
                <a:cs typeface="+mn-cs"/>
              </a:rPr>
              <a:t>velocity</a:t>
            </a:r>
            <a:r>
              <a:rPr lang="en-US" sz="1200" b="0" i="0" kern="1200" dirty="0">
                <a:solidFill>
                  <a:schemeClr val="tx1"/>
                </a:solidFill>
                <a:effectLst/>
                <a:latin typeface="+mn-lt"/>
                <a:ea typeface="+mn-ea"/>
                <a:cs typeface="+mn-cs"/>
              </a:rPr>
              <a:t> at which the data must be processed.</a:t>
            </a:r>
            <a:endParaRPr lang="en-US" dirty="0"/>
          </a:p>
          <a:p>
            <a:endParaRPr lang="en-US" dirty="0"/>
          </a:p>
        </p:txBody>
      </p:sp>
      <p:sp>
        <p:nvSpPr>
          <p:cNvPr id="4" name="Slide Number Placeholder 3"/>
          <p:cNvSpPr>
            <a:spLocks noGrp="1"/>
          </p:cNvSpPr>
          <p:nvPr>
            <p:ph type="sldNum" sz="quarter" idx="10"/>
          </p:nvPr>
        </p:nvSpPr>
        <p:spPr/>
        <p:txBody>
          <a:bodyPr/>
          <a:lstStyle/>
          <a:p>
            <a:fld id="{83867C79-9167-4527-8003-E24AF71CF99A}" type="slidenum">
              <a:rPr lang="en-US" smtClean="0"/>
              <a:t>12</a:t>
            </a:fld>
            <a:endParaRPr lang="en-US"/>
          </a:p>
        </p:txBody>
      </p:sp>
    </p:spTree>
    <p:extLst>
      <p:ext uri="{BB962C8B-B14F-4D97-AF65-F5344CB8AC3E}">
        <p14:creationId xmlns:p14="http://schemas.microsoft.com/office/powerpoint/2010/main" val="2626342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867C79-9167-4527-8003-E24AF71CF99A}" type="slidenum">
              <a:rPr lang="en-US" smtClean="0"/>
              <a:t>14</a:t>
            </a:fld>
            <a:endParaRPr lang="en-US"/>
          </a:p>
        </p:txBody>
      </p:sp>
    </p:spTree>
    <p:extLst>
      <p:ext uri="{BB962C8B-B14F-4D97-AF65-F5344CB8AC3E}">
        <p14:creationId xmlns:p14="http://schemas.microsoft.com/office/powerpoint/2010/main" val="3776215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867C79-9167-4527-8003-E24AF71CF99A}" type="slidenum">
              <a:rPr lang="en-US" smtClean="0"/>
              <a:t>15</a:t>
            </a:fld>
            <a:endParaRPr lang="en-US"/>
          </a:p>
        </p:txBody>
      </p:sp>
    </p:spTree>
    <p:extLst>
      <p:ext uri="{BB962C8B-B14F-4D97-AF65-F5344CB8AC3E}">
        <p14:creationId xmlns:p14="http://schemas.microsoft.com/office/powerpoint/2010/main" val="1533198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867C79-9167-4527-8003-E24AF71CF99A}" type="slidenum">
              <a:rPr lang="en-US" smtClean="0"/>
              <a:t>17</a:t>
            </a:fld>
            <a:endParaRPr lang="en-US"/>
          </a:p>
        </p:txBody>
      </p:sp>
    </p:spTree>
    <p:extLst>
      <p:ext uri="{BB962C8B-B14F-4D97-AF65-F5344CB8AC3E}">
        <p14:creationId xmlns:p14="http://schemas.microsoft.com/office/powerpoint/2010/main" val="1622030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Use cases :</a:t>
            </a:r>
          </a:p>
          <a:p>
            <a:r>
              <a:rPr lang="en-US" dirty="0"/>
              <a:t>Big Data Exploration</a:t>
            </a:r>
          </a:p>
          <a:p>
            <a:r>
              <a:rPr lang="en-US" dirty="0"/>
              <a:t>Enhanced 360 degree View of the Customer</a:t>
            </a:r>
          </a:p>
          <a:p>
            <a:r>
              <a:rPr lang="en-US" dirty="0"/>
              <a:t>Security/Intelligence Extension</a:t>
            </a:r>
          </a:p>
          <a:p>
            <a:r>
              <a:rPr lang="en-US" dirty="0"/>
              <a:t>Operations Analysis</a:t>
            </a:r>
          </a:p>
          <a:p>
            <a:r>
              <a:rPr lang="en-US" dirty="0"/>
              <a:t>Data Warehouse Augmentation</a:t>
            </a:r>
          </a:p>
          <a:p>
            <a:endParaRPr lang="en-US" dirty="0"/>
          </a:p>
          <a:p>
            <a:r>
              <a:rPr lang="en-US" dirty="0"/>
              <a:t>1) Sources</a:t>
            </a:r>
          </a:p>
          <a:p>
            <a:r>
              <a:rPr lang="en-US" dirty="0"/>
              <a:t>2) Information management-</a:t>
            </a:r>
            <a:r>
              <a:rPr lang="en-US" dirty="0" err="1"/>
              <a:t>MDM,DI,Data</a:t>
            </a:r>
            <a:r>
              <a:rPr lang="en-US" dirty="0"/>
              <a:t> repositories</a:t>
            </a:r>
          </a:p>
          <a:p>
            <a:r>
              <a:rPr lang="en-US" dirty="0"/>
              <a:t>3) Analytics-</a:t>
            </a:r>
            <a:r>
              <a:rPr lang="en-US" dirty="0" err="1"/>
              <a:t>BI,Adv</a:t>
            </a:r>
            <a:r>
              <a:rPr lang="en-US" dirty="0"/>
              <a:t> Analytics</a:t>
            </a:r>
          </a:p>
          <a:p>
            <a:r>
              <a:rPr lang="en-US" dirty="0"/>
              <a:t>4) Access</a:t>
            </a:r>
          </a:p>
          <a:p>
            <a:endParaRPr lang="en-US" dirty="0"/>
          </a:p>
          <a:p>
            <a:endParaRPr lang="en-US" dirty="0"/>
          </a:p>
          <a:p>
            <a:r>
              <a:rPr lang="en-US" dirty="0"/>
              <a:t>Our Consulting Engagements would result in a faster outcome </a:t>
            </a:r>
          </a:p>
          <a:p>
            <a:r>
              <a:rPr lang="en-US" dirty="0"/>
              <a:t> which would help the CIOs and the Engagement team begin formulating </a:t>
            </a:r>
          </a:p>
          <a:p>
            <a:r>
              <a:rPr lang="en-US" dirty="0"/>
              <a:t>(1) a vision towards best ways of harnessing Big Data ecosystem in their enterprises </a:t>
            </a:r>
          </a:p>
          <a:p>
            <a:r>
              <a:rPr lang="en-US" dirty="0"/>
              <a:t>(2) coming up with practical plans to navigate the transition by Identifying the key use cases during the Discovery phase.</a:t>
            </a:r>
          </a:p>
          <a:p>
            <a:endParaRPr lang="en-US" dirty="0"/>
          </a:p>
          <a:p>
            <a:r>
              <a:rPr lang="en-US" dirty="0"/>
              <a:t>In order to fully realize the benefits of SQL capabilities inside Hadoop, enterprises must first commit to </a:t>
            </a:r>
          </a:p>
          <a:p>
            <a:r>
              <a:rPr lang="en-US" dirty="0"/>
              <a:t>Hadoop as the foundation of their data infrastructure.</a:t>
            </a:r>
          </a:p>
        </p:txBody>
      </p:sp>
      <p:sp>
        <p:nvSpPr>
          <p:cNvPr id="4" name="Slide Number Placeholder 3"/>
          <p:cNvSpPr>
            <a:spLocks noGrp="1"/>
          </p:cNvSpPr>
          <p:nvPr>
            <p:ph type="sldNum" sz="quarter" idx="10"/>
          </p:nvPr>
        </p:nvSpPr>
        <p:spPr/>
        <p:txBody>
          <a:bodyPr/>
          <a:lstStyle/>
          <a:p>
            <a:fld id="{5C7C8321-5668-471D-B386-D60E0AC5B0B1}" type="slidenum">
              <a:rPr lang="en-IN" smtClean="0"/>
              <a:pPr/>
              <a:t>18</a:t>
            </a:fld>
            <a:endParaRPr lang="en-IN" dirty="0"/>
          </a:p>
        </p:txBody>
      </p:sp>
    </p:spTree>
    <p:extLst>
      <p:ext uri="{BB962C8B-B14F-4D97-AF65-F5344CB8AC3E}">
        <p14:creationId xmlns:p14="http://schemas.microsoft.com/office/powerpoint/2010/main" val="3057004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692F59D-31C5-4BB1-BAEF-BB31B152BFD2}" type="datetimeFigureOut">
              <a:rPr lang="en-US" smtClean="0"/>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7B3156-3F95-4943-9BCF-9E6A10458233}" type="slidenum">
              <a:rPr lang="en-US" smtClean="0"/>
              <a:t>‹#›</a:t>
            </a:fld>
            <a:endParaRPr lang="en-US"/>
          </a:p>
        </p:txBody>
      </p:sp>
    </p:spTree>
    <p:extLst>
      <p:ext uri="{BB962C8B-B14F-4D97-AF65-F5344CB8AC3E}">
        <p14:creationId xmlns:p14="http://schemas.microsoft.com/office/powerpoint/2010/main" val="2176648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92F59D-31C5-4BB1-BAEF-BB31B152BFD2}" type="datetimeFigureOut">
              <a:rPr lang="en-US" smtClean="0"/>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7B3156-3F95-4943-9BCF-9E6A10458233}" type="slidenum">
              <a:rPr lang="en-US" smtClean="0"/>
              <a:t>‹#›</a:t>
            </a:fld>
            <a:endParaRPr lang="en-US"/>
          </a:p>
        </p:txBody>
      </p:sp>
    </p:spTree>
    <p:extLst>
      <p:ext uri="{BB962C8B-B14F-4D97-AF65-F5344CB8AC3E}">
        <p14:creationId xmlns:p14="http://schemas.microsoft.com/office/powerpoint/2010/main" val="2311442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92F59D-31C5-4BB1-BAEF-BB31B152BFD2}" type="datetimeFigureOut">
              <a:rPr lang="en-US" smtClean="0"/>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7B3156-3F95-4943-9BCF-9E6A10458233}" type="slidenum">
              <a:rPr lang="en-US" smtClean="0"/>
              <a:t>‹#›</a:t>
            </a:fld>
            <a:endParaRPr lang="en-US"/>
          </a:p>
        </p:txBody>
      </p:sp>
    </p:spTree>
    <p:extLst>
      <p:ext uri="{BB962C8B-B14F-4D97-AF65-F5344CB8AC3E}">
        <p14:creationId xmlns:p14="http://schemas.microsoft.com/office/powerpoint/2010/main" val="810648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74869" y="15876"/>
            <a:ext cx="11379200" cy="749300"/>
          </a:xfrm>
        </p:spPr>
        <p:txBody>
          <a:bodyPr anchor="ctr" anchorCtr="0"/>
          <a:lstStyle>
            <a:lvl1pPr>
              <a:defRPr sz="2276">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8233750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de-DE" dirty="0"/>
          </a:p>
        </p:txBody>
      </p:sp>
      <p:sp>
        <p:nvSpPr>
          <p:cNvPr id="3" name="Slide Number Placeholder 5"/>
          <p:cNvSpPr txBox="1">
            <a:spLocks/>
          </p:cNvSpPr>
          <p:nvPr userDrawn="1"/>
        </p:nvSpPr>
        <p:spPr>
          <a:xfrm>
            <a:off x="4775200" y="6477018"/>
            <a:ext cx="2844800" cy="365125"/>
          </a:xfrm>
          <a:prstGeom prst="rect">
            <a:avLst/>
          </a:prstGeom>
        </p:spPr>
        <p:txBody>
          <a:bodyPr lIns="82272" tIns="41135" rIns="82272" bIns="41135" anchor="b"/>
          <a:lstStyle>
            <a:lvl1pPr algn="ctr">
              <a:defRPr sz="1200"/>
            </a:lvl1pPr>
          </a:lstStyle>
          <a:p>
            <a:pPr defTabSz="822769">
              <a:defRPr/>
            </a:pPr>
            <a:fld id="{6A56E2CF-438F-0E47-8762-0DCAC6D0072E}" type="slidenum">
              <a:rPr lang="en-US" sz="758" smtClean="0">
                <a:solidFill>
                  <a:schemeClr val="tx1">
                    <a:lumMod val="50000"/>
                    <a:lumOff val="50000"/>
                  </a:schemeClr>
                </a:solidFill>
              </a:rPr>
              <a:pPr defTabSz="822769">
                <a:defRPr/>
              </a:pPr>
              <a:t>‹#›</a:t>
            </a:fld>
            <a:endParaRPr lang="en-US" sz="1012" dirty="0">
              <a:solidFill>
                <a:schemeClr val="tx1">
                  <a:lumMod val="50000"/>
                  <a:lumOff val="50000"/>
                </a:schemeClr>
              </a:solidFill>
            </a:endParaRPr>
          </a:p>
        </p:txBody>
      </p:sp>
      <p:pic>
        <p:nvPicPr>
          <p:cNvPr id="5" name="Picture 4">
            <a:hlinkClick r:id="" action="ppaction://noaction"/>
          </p:cNvPr>
          <p:cNvPicPr>
            <a:picLocks noChangeAspect="1"/>
          </p:cNvPicPr>
          <p:nvPr userDrawn="1"/>
        </p:nvPicPr>
        <p:blipFill>
          <a:blip r:embed="rId2"/>
          <a:stretch>
            <a:fillRect/>
          </a:stretch>
        </p:blipFill>
        <p:spPr>
          <a:xfrm>
            <a:off x="9797790" y="6523372"/>
            <a:ext cx="272415" cy="272415"/>
          </a:xfrm>
          <a:prstGeom prst="rect">
            <a:avLst/>
          </a:prstGeom>
        </p:spPr>
      </p:pic>
    </p:spTree>
    <p:extLst>
      <p:ext uri="{BB962C8B-B14F-4D97-AF65-F5344CB8AC3E}">
        <p14:creationId xmlns:p14="http://schemas.microsoft.com/office/powerpoint/2010/main" val="82038611"/>
      </p:ext>
    </p:extLst>
  </p:cSld>
  <p:clrMapOvr>
    <a:masterClrMapping/>
  </p:clrMapOvr>
  <p:transition advClick="0" advTm="12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92F59D-31C5-4BB1-BAEF-BB31B152BFD2}" type="datetimeFigureOut">
              <a:rPr lang="en-US" smtClean="0"/>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7B3156-3F95-4943-9BCF-9E6A10458233}" type="slidenum">
              <a:rPr lang="en-US" smtClean="0"/>
              <a:t>‹#›</a:t>
            </a:fld>
            <a:endParaRPr lang="en-US"/>
          </a:p>
        </p:txBody>
      </p:sp>
    </p:spTree>
    <p:extLst>
      <p:ext uri="{BB962C8B-B14F-4D97-AF65-F5344CB8AC3E}">
        <p14:creationId xmlns:p14="http://schemas.microsoft.com/office/powerpoint/2010/main" val="4181153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92F59D-31C5-4BB1-BAEF-BB31B152BFD2}" type="datetimeFigureOut">
              <a:rPr lang="en-US" smtClean="0"/>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7B3156-3F95-4943-9BCF-9E6A10458233}" type="slidenum">
              <a:rPr lang="en-US" smtClean="0"/>
              <a:t>‹#›</a:t>
            </a:fld>
            <a:endParaRPr lang="en-US"/>
          </a:p>
        </p:txBody>
      </p:sp>
    </p:spTree>
    <p:extLst>
      <p:ext uri="{BB962C8B-B14F-4D97-AF65-F5344CB8AC3E}">
        <p14:creationId xmlns:p14="http://schemas.microsoft.com/office/powerpoint/2010/main" val="52787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92F59D-31C5-4BB1-BAEF-BB31B152BFD2}" type="datetimeFigureOut">
              <a:rPr lang="en-US" smtClean="0"/>
              <a:t>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7B3156-3F95-4943-9BCF-9E6A10458233}" type="slidenum">
              <a:rPr lang="en-US" smtClean="0"/>
              <a:t>‹#›</a:t>
            </a:fld>
            <a:endParaRPr lang="en-US"/>
          </a:p>
        </p:txBody>
      </p:sp>
    </p:spTree>
    <p:extLst>
      <p:ext uri="{BB962C8B-B14F-4D97-AF65-F5344CB8AC3E}">
        <p14:creationId xmlns:p14="http://schemas.microsoft.com/office/powerpoint/2010/main" val="3832596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92F59D-31C5-4BB1-BAEF-BB31B152BFD2}" type="datetimeFigureOut">
              <a:rPr lang="en-US" smtClean="0"/>
              <a:t>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7B3156-3F95-4943-9BCF-9E6A10458233}" type="slidenum">
              <a:rPr lang="en-US" smtClean="0"/>
              <a:t>‹#›</a:t>
            </a:fld>
            <a:endParaRPr lang="en-US"/>
          </a:p>
        </p:txBody>
      </p:sp>
    </p:spTree>
    <p:extLst>
      <p:ext uri="{BB962C8B-B14F-4D97-AF65-F5344CB8AC3E}">
        <p14:creationId xmlns:p14="http://schemas.microsoft.com/office/powerpoint/2010/main" val="997405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92F59D-31C5-4BB1-BAEF-BB31B152BFD2}" type="datetimeFigureOut">
              <a:rPr lang="en-US" smtClean="0"/>
              <a:t>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7B3156-3F95-4943-9BCF-9E6A10458233}" type="slidenum">
              <a:rPr lang="en-US" smtClean="0"/>
              <a:t>‹#›</a:t>
            </a:fld>
            <a:endParaRPr lang="en-US"/>
          </a:p>
        </p:txBody>
      </p:sp>
    </p:spTree>
    <p:extLst>
      <p:ext uri="{BB962C8B-B14F-4D97-AF65-F5344CB8AC3E}">
        <p14:creationId xmlns:p14="http://schemas.microsoft.com/office/powerpoint/2010/main" val="2808398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92F59D-31C5-4BB1-BAEF-BB31B152BFD2}" type="datetimeFigureOut">
              <a:rPr lang="en-US" smtClean="0"/>
              <a:t>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7B3156-3F95-4943-9BCF-9E6A10458233}" type="slidenum">
              <a:rPr lang="en-US" smtClean="0"/>
              <a:t>‹#›</a:t>
            </a:fld>
            <a:endParaRPr lang="en-US"/>
          </a:p>
        </p:txBody>
      </p:sp>
    </p:spTree>
    <p:extLst>
      <p:ext uri="{BB962C8B-B14F-4D97-AF65-F5344CB8AC3E}">
        <p14:creationId xmlns:p14="http://schemas.microsoft.com/office/powerpoint/2010/main" val="1585265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92F59D-31C5-4BB1-BAEF-BB31B152BFD2}" type="datetimeFigureOut">
              <a:rPr lang="en-US" smtClean="0"/>
              <a:t>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7B3156-3F95-4943-9BCF-9E6A10458233}" type="slidenum">
              <a:rPr lang="en-US" smtClean="0"/>
              <a:t>‹#›</a:t>
            </a:fld>
            <a:endParaRPr lang="en-US"/>
          </a:p>
        </p:txBody>
      </p:sp>
    </p:spTree>
    <p:extLst>
      <p:ext uri="{BB962C8B-B14F-4D97-AF65-F5344CB8AC3E}">
        <p14:creationId xmlns:p14="http://schemas.microsoft.com/office/powerpoint/2010/main" val="114173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92F59D-31C5-4BB1-BAEF-BB31B152BFD2}" type="datetimeFigureOut">
              <a:rPr lang="en-US" smtClean="0"/>
              <a:t>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7B3156-3F95-4943-9BCF-9E6A10458233}" type="slidenum">
              <a:rPr lang="en-US" smtClean="0"/>
              <a:t>‹#›</a:t>
            </a:fld>
            <a:endParaRPr lang="en-US"/>
          </a:p>
        </p:txBody>
      </p:sp>
    </p:spTree>
    <p:extLst>
      <p:ext uri="{BB962C8B-B14F-4D97-AF65-F5344CB8AC3E}">
        <p14:creationId xmlns:p14="http://schemas.microsoft.com/office/powerpoint/2010/main" val="1904840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92F59D-31C5-4BB1-BAEF-BB31B152BFD2}" type="datetimeFigureOut">
              <a:rPr lang="en-US" smtClean="0"/>
              <a:t>2/9/2021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7B3156-3F95-4943-9BCF-9E6A10458233}" type="slidenum">
              <a:rPr lang="en-US" smtClean="0"/>
              <a:t>‹#›</a:t>
            </a:fld>
            <a:endParaRPr lang="en-US"/>
          </a:p>
        </p:txBody>
      </p:sp>
    </p:spTree>
    <p:extLst>
      <p:ext uri="{BB962C8B-B14F-4D97-AF65-F5344CB8AC3E}">
        <p14:creationId xmlns:p14="http://schemas.microsoft.com/office/powerpoint/2010/main" val="685788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notesSlide" Target="../notesSlides/notesSlide9.xml"/><Relationship Id="rId16" Type="http://schemas.openxmlformats.org/officeDocument/2006/relationships/image" Target="../media/image72.jpeg"/><Relationship Id="rId20" Type="http://schemas.openxmlformats.org/officeDocument/2006/relationships/image" Target="../media/image76.jpe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jpeg"/><Relationship Id="rId10" Type="http://schemas.openxmlformats.org/officeDocument/2006/relationships/image" Target="../media/image66.png"/><Relationship Id="rId19" Type="http://schemas.openxmlformats.org/officeDocument/2006/relationships/image" Target="../media/image75.jpeg"/><Relationship Id="rId4" Type="http://schemas.openxmlformats.org/officeDocument/2006/relationships/image" Target="../media/image60.jpeg"/><Relationship Id="rId9" Type="http://schemas.openxmlformats.org/officeDocument/2006/relationships/image" Target="../media/image65.png"/><Relationship Id="rId14" Type="http://schemas.openxmlformats.org/officeDocument/2006/relationships/image" Target="../media/image70.jpeg"/></Relationships>
</file>

<file path=ppt/slides/_rels/slide1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jpg"/><Relationship Id="rId9" Type="http://schemas.openxmlformats.org/officeDocument/2006/relationships/image" Target="../media/image88.png"/></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jp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jpg"/><Relationship Id="rId4" Type="http://schemas.openxmlformats.org/officeDocument/2006/relationships/image" Target="../media/image103.png"/><Relationship Id="rId9" Type="http://schemas.openxmlformats.org/officeDocument/2006/relationships/image" Target="../media/image108.png"/></Relationships>
</file>

<file path=ppt/slides/_rels/slide27.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jpeg"/><Relationship Id="rId1" Type="http://schemas.openxmlformats.org/officeDocument/2006/relationships/slideLayout" Target="../slideLayouts/slideLayout12.xml"/><Relationship Id="rId6" Type="http://schemas.openxmlformats.org/officeDocument/2006/relationships/image" Target="../media/image118.jpg"/><Relationship Id="rId5" Type="http://schemas.openxmlformats.org/officeDocument/2006/relationships/image" Target="../media/image117.png"/><Relationship Id="rId4" Type="http://schemas.openxmlformats.org/officeDocument/2006/relationships/image" Target="../media/image116.jpe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jpeg"/><Relationship Id="rId4" Type="http://schemas.openxmlformats.org/officeDocument/2006/relationships/image" Target="../media/image122.png"/></Relationships>
</file>

<file path=ppt/slides/_rels/slide31.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3.jpeg"/><Relationship Id="rId7" Type="http://schemas.openxmlformats.org/officeDocument/2006/relationships/hyperlink" Target="http://www.iconarchive.com/show/ivista-2-icons-by-gakuseisean/Misc-Download-Database-icon.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0.png"/><Relationship Id="rId5" Type="http://schemas.openxmlformats.org/officeDocument/2006/relationships/hyperlink" Target="http://www.iconarchive.com/show/ivista-2-icons-by-gakuseisean/Misc-Upload-Database-icon.html" TargetMode="External"/><Relationship Id="rId10" Type="http://schemas.openxmlformats.org/officeDocument/2006/relationships/image" Target="../media/image129.png"/><Relationship Id="rId4" Type="http://schemas.openxmlformats.org/officeDocument/2006/relationships/image" Target="../media/image125.png"/><Relationship Id="rId9" Type="http://schemas.openxmlformats.org/officeDocument/2006/relationships/image" Target="../media/image128.png"/></Relationships>
</file>

<file path=ppt/slides/_rels/slide3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34.jpeg"/><Relationship Id="rId5" Type="http://schemas.openxmlformats.org/officeDocument/2006/relationships/diagramQuickStyle" Target="../diagrams/quickStyle2.xml"/><Relationship Id="rId10" Type="http://schemas.openxmlformats.org/officeDocument/2006/relationships/image" Target="../media/image133.jpeg"/><Relationship Id="rId4" Type="http://schemas.openxmlformats.org/officeDocument/2006/relationships/diagramLayout" Target="../diagrams/layout2.xml"/><Relationship Id="rId9" Type="http://schemas.openxmlformats.org/officeDocument/2006/relationships/image" Target="../media/image132.png"/></Relationships>
</file>

<file path=ppt/slides/_rels/slide33.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image" Target="../media/image135.png"/><Relationship Id="rId1" Type="http://schemas.openxmlformats.org/officeDocument/2006/relationships/slideLayout" Target="../slideLayouts/slideLayout12.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5" Type="http://schemas.openxmlformats.org/officeDocument/2006/relationships/image" Target="../media/image14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53.png"/></Relationships>
</file>

<file path=ppt/slides/_rels/slide39.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4.emf"/><Relationship Id="rId21" Type="http://schemas.openxmlformats.org/officeDocument/2006/relationships/image" Target="../media/image52.png"/><Relationship Id="rId7" Type="http://schemas.openxmlformats.org/officeDocument/2006/relationships/image" Target="../media/image38.emf"/><Relationship Id="rId12" Type="http://schemas.openxmlformats.org/officeDocument/2006/relationships/image" Target="../media/image43.png"/><Relationship Id="rId17" Type="http://schemas.openxmlformats.org/officeDocument/2006/relationships/image" Target="../media/image48.jpeg"/><Relationship Id="rId2" Type="http://schemas.openxmlformats.org/officeDocument/2006/relationships/notesSlide" Target="../notesSlides/notesSlide1.xml"/><Relationship Id="rId16" Type="http://schemas.openxmlformats.org/officeDocument/2006/relationships/image" Target="../media/image47.jpeg"/><Relationship Id="rId20"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37.emf"/><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gif"/><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emf"/><Relationship Id="rId9" Type="http://schemas.openxmlformats.org/officeDocument/2006/relationships/image" Target="../media/image40.png"/><Relationship Id="rId14" Type="http://schemas.openxmlformats.org/officeDocument/2006/relationships/image" Target="../media/image45.jpe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object 4"/>
          <p:cNvSpPr/>
          <p:nvPr/>
        </p:nvSpPr>
        <p:spPr>
          <a:xfrm>
            <a:off x="-1" y="4874"/>
            <a:ext cx="12192000" cy="6853126"/>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p:cNvSpPr>
          <p:nvPr/>
        </p:nvSpPr>
        <p:spPr>
          <a:xfrm>
            <a:off x="1867959" y="162875"/>
            <a:ext cx="8456081" cy="1243930"/>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100"/>
              </a:spcBef>
              <a:tabLst>
                <a:tab pos="5007610" algn="l"/>
              </a:tabLst>
            </a:pPr>
            <a:r>
              <a:rPr lang="en-US" sz="4000" spc="-5" dirty="0">
                <a:latin typeface="Century Gothic Bold"/>
                <a:cs typeface="Century Gothic Bold"/>
              </a:rPr>
              <a:t>Internet of Things &amp;</a:t>
            </a:r>
            <a:r>
              <a:rPr lang="en-US" sz="4000" dirty="0">
                <a:latin typeface="Century Gothic Bold"/>
                <a:cs typeface="Century Gothic Bold"/>
              </a:rPr>
              <a:t> Data Analytics </a:t>
            </a:r>
          </a:p>
          <a:p>
            <a:pPr algn="ctr">
              <a:lnSpc>
                <a:spcPct val="100000"/>
              </a:lnSpc>
              <a:tabLst>
                <a:tab pos="975994" algn="l"/>
              </a:tabLst>
            </a:pPr>
            <a:r>
              <a:rPr lang="en-US" sz="4000" spc="-5" dirty="0">
                <a:latin typeface="Century Gothic"/>
                <a:cs typeface="Century Gothic"/>
              </a:rPr>
              <a:t>THE	PERFECT</a:t>
            </a:r>
            <a:r>
              <a:rPr lang="en-US" sz="4000" spc="-70" dirty="0">
                <a:latin typeface="Century Gothic"/>
                <a:cs typeface="Century Gothic"/>
              </a:rPr>
              <a:t> </a:t>
            </a:r>
            <a:r>
              <a:rPr lang="en-US" sz="4000" spc="-5" dirty="0">
                <a:latin typeface="Century Gothic"/>
                <a:cs typeface="Century Gothic"/>
              </a:rPr>
              <a:t>MARRIAGE</a:t>
            </a:r>
            <a:endParaRPr lang="en-US" sz="4000" dirty="0">
              <a:latin typeface="Century Gothic"/>
              <a:cs typeface="Century Gothic"/>
            </a:endParaRPr>
          </a:p>
        </p:txBody>
      </p:sp>
      <p:sp>
        <p:nvSpPr>
          <p:cNvPr id="6" name="TextBox 5"/>
          <p:cNvSpPr txBox="1"/>
          <p:nvPr/>
        </p:nvSpPr>
        <p:spPr>
          <a:xfrm>
            <a:off x="9923882" y="6030445"/>
            <a:ext cx="2027077" cy="646331"/>
          </a:xfrm>
          <a:prstGeom prst="rect">
            <a:avLst/>
          </a:prstGeom>
          <a:noFill/>
        </p:spPr>
        <p:txBody>
          <a:bodyPr wrap="square" rtlCol="0">
            <a:spAutoFit/>
          </a:bodyPr>
          <a:lstStyle/>
          <a:p>
            <a:r>
              <a:rPr lang="en-US" dirty="0"/>
              <a:t>Gaurav Prakash </a:t>
            </a:r>
          </a:p>
          <a:p>
            <a:endParaRPr lang="en-US" dirty="0"/>
          </a:p>
        </p:txBody>
      </p:sp>
    </p:spTree>
    <p:extLst>
      <p:ext uri="{BB962C8B-B14F-4D97-AF65-F5344CB8AC3E}">
        <p14:creationId xmlns:p14="http://schemas.microsoft.com/office/powerpoint/2010/main" val="2454162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31273"/>
            <a:ext cx="12192000" cy="124690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2"/>
          <p:cNvSpPr txBox="1"/>
          <p:nvPr/>
        </p:nvSpPr>
        <p:spPr>
          <a:xfrm>
            <a:off x="2220624" y="994160"/>
            <a:ext cx="6792748" cy="674543"/>
          </a:xfrm>
          <a:prstGeom prst="rect">
            <a:avLst/>
          </a:prstGeom>
        </p:spPr>
        <p:txBody>
          <a:bodyPr vert="horz" wrap="square" lIns="0" tIns="58419" rIns="0" bIns="0" rtlCol="0">
            <a:spAutoFit/>
          </a:bodyPr>
          <a:lstStyle/>
          <a:p>
            <a:pPr marL="12700" marR="5080" algn="ctr">
              <a:spcBef>
                <a:spcPts val="720"/>
              </a:spcBef>
            </a:pPr>
            <a:r>
              <a:rPr lang="en-US" sz="4000" b="1" spc="25" dirty="0">
                <a:solidFill>
                  <a:schemeClr val="bg1"/>
                </a:solidFill>
                <a:latin typeface="Arial"/>
                <a:cs typeface="Arial"/>
              </a:rPr>
              <a:t>COLLECTION</a:t>
            </a:r>
            <a:endParaRPr sz="4000" dirty="0">
              <a:solidFill>
                <a:schemeClr val="bg1"/>
              </a:solidFill>
              <a:latin typeface="Arial"/>
              <a:cs typeface="Arial"/>
            </a:endParaRPr>
          </a:p>
        </p:txBody>
      </p:sp>
      <p:sp>
        <p:nvSpPr>
          <p:cNvPr id="3" name="TextBox 2"/>
          <p:cNvSpPr txBox="1"/>
          <p:nvPr/>
        </p:nvSpPr>
        <p:spPr>
          <a:xfrm>
            <a:off x="770708" y="2241069"/>
            <a:ext cx="9914709" cy="1477328"/>
          </a:xfrm>
          <a:prstGeom prst="rect">
            <a:avLst/>
          </a:prstGeom>
          <a:noFill/>
        </p:spPr>
        <p:txBody>
          <a:bodyPr wrap="square" rtlCol="0">
            <a:spAutoFit/>
          </a:bodyPr>
          <a:lstStyle/>
          <a:p>
            <a:pPr algn="ctr"/>
            <a:r>
              <a:rPr lang="en-US" b="1" dirty="0">
                <a:solidFill>
                  <a:schemeClr val="tx2"/>
                </a:solidFill>
              </a:rPr>
              <a:t>Devices</a:t>
            </a:r>
            <a:r>
              <a:rPr lang="en-US" b="1" dirty="0"/>
              <a:t> and </a:t>
            </a:r>
            <a:r>
              <a:rPr lang="en-US" b="1" dirty="0">
                <a:solidFill>
                  <a:schemeClr val="tx2"/>
                </a:solidFill>
              </a:rPr>
              <a:t>Sensors</a:t>
            </a:r>
            <a:r>
              <a:rPr lang="en-US" b="1" dirty="0"/>
              <a:t> are collecting data everywhere – Embedded Systems </a:t>
            </a:r>
            <a:endParaRPr lang="en-US" dirty="0"/>
          </a:p>
          <a:p>
            <a:pPr marL="285750" indent="-285750" algn="ctr">
              <a:buFont typeface="Arial" panose="020B0604020202020204" pitchFamily="34" charset="0"/>
              <a:buChar char="•"/>
            </a:pPr>
            <a:r>
              <a:rPr lang="en-US" dirty="0"/>
              <a:t>At your home </a:t>
            </a:r>
          </a:p>
          <a:p>
            <a:pPr marL="285750" indent="-285750" algn="ctr">
              <a:buFont typeface="Arial" panose="020B0604020202020204" pitchFamily="34" charset="0"/>
              <a:buChar char="•"/>
            </a:pPr>
            <a:r>
              <a:rPr lang="en-US" dirty="0"/>
              <a:t>In your car</a:t>
            </a:r>
          </a:p>
          <a:p>
            <a:pPr marL="285750" indent="-285750" algn="ctr">
              <a:buFont typeface="Arial" panose="020B0604020202020204" pitchFamily="34" charset="0"/>
              <a:buChar char="•"/>
            </a:pPr>
            <a:r>
              <a:rPr lang="en-US" dirty="0"/>
              <a:t>At your office</a:t>
            </a:r>
          </a:p>
          <a:p>
            <a:pPr marL="285750" indent="-285750" algn="ctr">
              <a:buFont typeface="Arial" panose="020B0604020202020204" pitchFamily="34" charset="0"/>
              <a:buChar char="•"/>
            </a:pPr>
            <a:r>
              <a:rPr lang="en-US" dirty="0"/>
              <a:t>In the manufacturing plant </a:t>
            </a:r>
          </a:p>
        </p:txBody>
      </p:sp>
      <p:pic>
        <p:nvPicPr>
          <p:cNvPr id="2050" name="Picture 2" descr="rf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032" y="4090064"/>
            <a:ext cx="1934482" cy="128965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229567" y="5382054"/>
            <a:ext cx="990977" cy="307777"/>
          </a:xfrm>
          <a:prstGeom prst="rect">
            <a:avLst/>
          </a:prstGeom>
        </p:spPr>
        <p:txBody>
          <a:bodyPr wrap="none">
            <a:spAutoFit/>
          </a:bodyPr>
          <a:lstStyle/>
          <a:p>
            <a:r>
              <a:rPr lang="en-US" sz="1400" b="0" i="0" dirty="0">
                <a:solidFill>
                  <a:srgbClr val="333333"/>
                </a:solidFill>
                <a:effectLst/>
                <a:latin typeface="Proxima Nova Regular"/>
              </a:rPr>
              <a:t>RFID tags</a:t>
            </a:r>
            <a:endParaRPr lang="en-US" sz="1400" dirty="0"/>
          </a:p>
        </p:txBody>
      </p:sp>
      <p:pic>
        <p:nvPicPr>
          <p:cNvPr id="2052" name="Picture 4" descr="enoce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947" y="4050873"/>
            <a:ext cx="1934483" cy="12896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fc-pho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5862" y="4050873"/>
            <a:ext cx="1895293" cy="126352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447450" y="5349984"/>
            <a:ext cx="1846980" cy="307777"/>
          </a:xfrm>
          <a:prstGeom prst="rect">
            <a:avLst/>
          </a:prstGeom>
        </p:spPr>
        <p:txBody>
          <a:bodyPr wrap="none">
            <a:spAutoFit/>
          </a:bodyPr>
          <a:lstStyle/>
          <a:p>
            <a:r>
              <a:rPr lang="en-US" sz="1400" b="0" i="0" dirty="0" err="1">
                <a:solidFill>
                  <a:srgbClr val="333333"/>
                </a:solidFill>
                <a:effectLst/>
                <a:latin typeface="Proxima Nova Regular"/>
              </a:rPr>
              <a:t>EnOcean</a:t>
            </a:r>
            <a:r>
              <a:rPr lang="en-US" sz="1400" b="0" i="0" dirty="0">
                <a:solidFill>
                  <a:srgbClr val="333333"/>
                </a:solidFill>
                <a:effectLst/>
                <a:latin typeface="Proxima Nova Regular"/>
              </a:rPr>
              <a:t> technology</a:t>
            </a:r>
            <a:endParaRPr lang="en-US" sz="1400" dirty="0"/>
          </a:p>
        </p:txBody>
      </p:sp>
      <p:sp>
        <p:nvSpPr>
          <p:cNvPr id="9" name="Rectangle 8"/>
          <p:cNvSpPr/>
          <p:nvPr/>
        </p:nvSpPr>
        <p:spPr>
          <a:xfrm>
            <a:off x="6449596" y="5334595"/>
            <a:ext cx="553357" cy="307777"/>
          </a:xfrm>
          <a:prstGeom prst="rect">
            <a:avLst/>
          </a:prstGeom>
        </p:spPr>
        <p:txBody>
          <a:bodyPr wrap="none">
            <a:spAutoFit/>
          </a:bodyPr>
          <a:lstStyle/>
          <a:p>
            <a:r>
              <a:rPr lang="en-US" sz="1400" b="0" i="0" dirty="0">
                <a:solidFill>
                  <a:srgbClr val="333333"/>
                </a:solidFill>
                <a:effectLst/>
                <a:latin typeface="Proxima Nova Regular"/>
              </a:rPr>
              <a:t>NFC</a:t>
            </a:r>
            <a:endParaRPr lang="en-US" sz="1400" dirty="0"/>
          </a:p>
        </p:txBody>
      </p:sp>
      <p:sp>
        <p:nvSpPr>
          <p:cNvPr id="10" name="Rectangle 9"/>
          <p:cNvSpPr/>
          <p:nvPr/>
        </p:nvSpPr>
        <p:spPr>
          <a:xfrm>
            <a:off x="9013372" y="4003202"/>
            <a:ext cx="2457724" cy="1384995"/>
          </a:xfrm>
          <a:prstGeom prst="rect">
            <a:avLst/>
          </a:prstGeom>
        </p:spPr>
        <p:txBody>
          <a:bodyPr wrap="none">
            <a:spAutoFit/>
          </a:bodyPr>
          <a:lstStyle/>
          <a:p>
            <a:r>
              <a:rPr lang="en-US" sz="1200" b="1" i="0" dirty="0">
                <a:solidFill>
                  <a:srgbClr val="333333"/>
                </a:solidFill>
                <a:effectLst/>
                <a:latin typeface="Arial" panose="020B0604020202020204" pitchFamily="34" charset="0"/>
                <a:cs typeface="Arial" panose="020B0604020202020204" pitchFamily="34" charset="0"/>
              </a:rPr>
              <a:t>Other DIY Hardware</a:t>
            </a:r>
          </a:p>
          <a:p>
            <a:pPr marL="171450" indent="-171450">
              <a:buFont typeface="Arial" panose="020B0604020202020204" pitchFamily="34" charset="0"/>
              <a:buChar char="•"/>
            </a:pPr>
            <a:r>
              <a:rPr lang="en-US" sz="1200" i="0" dirty="0">
                <a:solidFill>
                  <a:srgbClr val="333333"/>
                </a:solidFill>
                <a:effectLst/>
                <a:latin typeface="Arial" panose="020B0604020202020204" pitchFamily="34" charset="0"/>
                <a:cs typeface="Arial" panose="020B0604020202020204" pitchFamily="34" charset="0"/>
              </a:rPr>
              <a:t>Wireless </a:t>
            </a:r>
            <a:r>
              <a:rPr lang="en-US" sz="1200" i="0" dirty="0" err="1">
                <a:solidFill>
                  <a:srgbClr val="333333"/>
                </a:solidFill>
                <a:effectLst/>
                <a:latin typeface="Arial" panose="020B0604020202020204" pitchFamily="34" charset="0"/>
                <a:cs typeface="Arial" panose="020B0604020202020204" pitchFamily="34" charset="0"/>
              </a:rPr>
              <a:t>SoC</a:t>
            </a:r>
            <a:r>
              <a:rPr lang="en-US" sz="1200" i="0" dirty="0">
                <a:solidFill>
                  <a:srgbClr val="333333"/>
                </a:solidFill>
                <a:effectLst/>
                <a:latin typeface="Arial" panose="020B0604020202020204" pitchFamily="34" charset="0"/>
                <a:cs typeface="Arial" panose="020B0604020202020204" pitchFamily="34" charset="0"/>
              </a:rPr>
              <a:t> (system on chip)</a:t>
            </a:r>
          </a:p>
          <a:p>
            <a:pPr marL="171450" indent="-171450">
              <a:buFont typeface="Arial" panose="020B0604020202020204" pitchFamily="34" charset="0"/>
              <a:buChar char="•"/>
            </a:pPr>
            <a:r>
              <a:rPr lang="en-US" sz="1200" dirty="0">
                <a:solidFill>
                  <a:srgbClr val="333333"/>
                </a:solidFill>
                <a:latin typeface="Arial" panose="020B0604020202020204" pitchFamily="34" charset="0"/>
                <a:cs typeface="Arial" panose="020B0604020202020204" pitchFamily="34" charset="0"/>
              </a:rPr>
              <a:t>Smart Dust</a:t>
            </a:r>
          </a:p>
          <a:p>
            <a:endParaRPr lang="en-US" sz="1200" dirty="0">
              <a:solidFill>
                <a:srgbClr val="333333"/>
              </a:solidFill>
              <a:latin typeface="Arial" panose="020B0604020202020204" pitchFamily="34" charset="0"/>
              <a:cs typeface="Arial" panose="020B0604020202020204" pitchFamily="34" charset="0"/>
            </a:endParaRPr>
          </a:p>
          <a:p>
            <a:r>
              <a:rPr lang="en-US" sz="1200" b="1" dirty="0">
                <a:solidFill>
                  <a:srgbClr val="333333"/>
                </a:solidFill>
                <a:latin typeface="Arial" panose="020B0604020202020204" pitchFamily="34" charset="0"/>
                <a:cs typeface="Arial" panose="020B0604020202020204" pitchFamily="34" charset="0"/>
              </a:rPr>
              <a:t>Operating Systems </a:t>
            </a:r>
          </a:p>
          <a:p>
            <a:pPr marL="171450" indent="-171450">
              <a:buFont typeface="Arial" panose="020B0604020202020204" pitchFamily="34" charset="0"/>
              <a:buChar char="•"/>
            </a:pPr>
            <a:r>
              <a:rPr lang="en-US" sz="1200" dirty="0">
                <a:solidFill>
                  <a:srgbClr val="333333"/>
                </a:solidFill>
                <a:latin typeface="Arial" panose="020B0604020202020204" pitchFamily="34" charset="0"/>
                <a:cs typeface="Arial" panose="020B0604020202020204" pitchFamily="34" charset="0"/>
              </a:rPr>
              <a:t>RIOT OS</a:t>
            </a:r>
          </a:p>
          <a:p>
            <a:pPr marL="171450" indent="-171450">
              <a:buFont typeface="Arial" panose="020B0604020202020204" pitchFamily="34" charset="0"/>
              <a:buChar char="•"/>
            </a:pPr>
            <a:r>
              <a:rPr lang="en-US" sz="1200" dirty="0" err="1">
                <a:latin typeface="Arial" panose="020B0604020202020204" pitchFamily="34" charset="0"/>
                <a:cs typeface="Arial" panose="020B0604020202020204" pitchFamily="34" charset="0"/>
              </a:rPr>
              <a:t>Thingsquare</a:t>
            </a:r>
            <a:r>
              <a:rPr lang="en-US" sz="1200" dirty="0">
                <a:latin typeface="Arial" panose="020B0604020202020204" pitchFamily="34" charset="0"/>
                <a:cs typeface="Arial" panose="020B0604020202020204" pitchFamily="34" charset="0"/>
              </a:rPr>
              <a:t> Mist</a:t>
            </a:r>
          </a:p>
        </p:txBody>
      </p:sp>
    </p:spTree>
    <p:extLst>
      <p:ext uri="{BB962C8B-B14F-4D97-AF65-F5344CB8AC3E}">
        <p14:creationId xmlns:p14="http://schemas.microsoft.com/office/powerpoint/2010/main" val="3241975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31273"/>
            <a:ext cx="12192000" cy="124690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2"/>
          <p:cNvSpPr txBox="1"/>
          <p:nvPr/>
        </p:nvSpPr>
        <p:spPr>
          <a:xfrm>
            <a:off x="2220624" y="1117455"/>
            <a:ext cx="6792748" cy="674543"/>
          </a:xfrm>
          <a:prstGeom prst="rect">
            <a:avLst/>
          </a:prstGeom>
        </p:spPr>
        <p:txBody>
          <a:bodyPr vert="horz" wrap="square" lIns="0" tIns="58419" rIns="0" bIns="0" rtlCol="0">
            <a:spAutoFit/>
          </a:bodyPr>
          <a:lstStyle/>
          <a:p>
            <a:pPr marL="12700" marR="5080" algn="ctr">
              <a:spcBef>
                <a:spcPts val="720"/>
              </a:spcBef>
            </a:pPr>
            <a:r>
              <a:rPr lang="en-US" sz="4000" b="1" spc="25" dirty="0">
                <a:solidFill>
                  <a:schemeClr val="bg1"/>
                </a:solidFill>
                <a:latin typeface="Arial"/>
                <a:cs typeface="Arial"/>
              </a:rPr>
              <a:t>COMMUNICATION</a:t>
            </a:r>
            <a:endParaRPr sz="4000" dirty="0">
              <a:solidFill>
                <a:schemeClr val="bg1"/>
              </a:solidFill>
              <a:latin typeface="Arial"/>
              <a:cs typeface="Arial"/>
            </a:endParaRPr>
          </a:p>
        </p:txBody>
      </p:sp>
      <p:sp>
        <p:nvSpPr>
          <p:cNvPr id="6" name="TextBox 5"/>
          <p:cNvSpPr txBox="1"/>
          <p:nvPr/>
        </p:nvSpPr>
        <p:spPr>
          <a:xfrm>
            <a:off x="770708" y="2241069"/>
            <a:ext cx="9914709" cy="1200329"/>
          </a:xfrm>
          <a:prstGeom prst="rect">
            <a:avLst/>
          </a:prstGeom>
          <a:noFill/>
        </p:spPr>
        <p:txBody>
          <a:bodyPr wrap="square" rtlCol="0">
            <a:spAutoFit/>
          </a:bodyPr>
          <a:lstStyle/>
          <a:p>
            <a:pPr algn="ctr"/>
            <a:r>
              <a:rPr lang="en-US" b="1" dirty="0"/>
              <a:t>Sending </a:t>
            </a:r>
            <a:r>
              <a:rPr lang="en-US" b="1" dirty="0">
                <a:solidFill>
                  <a:srgbClr val="002060"/>
                </a:solidFill>
              </a:rPr>
              <a:t>data</a:t>
            </a:r>
            <a:r>
              <a:rPr lang="en-US" b="1" dirty="0"/>
              <a:t> and </a:t>
            </a:r>
            <a:r>
              <a:rPr lang="en-US" b="1" dirty="0">
                <a:solidFill>
                  <a:srgbClr val="002060"/>
                </a:solidFill>
              </a:rPr>
              <a:t>events </a:t>
            </a:r>
            <a:r>
              <a:rPr lang="en-US" b="1" dirty="0"/>
              <a:t>through networks to some destination</a:t>
            </a:r>
            <a:r>
              <a:rPr lang="en-US" dirty="0"/>
              <a:t> </a:t>
            </a:r>
          </a:p>
          <a:p>
            <a:pPr marL="285750" indent="-285750" algn="ctr">
              <a:buFont typeface="Arial" panose="020B0604020202020204" pitchFamily="34" charset="0"/>
              <a:buChar char="•"/>
            </a:pPr>
            <a:r>
              <a:rPr lang="en-US" dirty="0"/>
              <a:t>A cloud platform</a:t>
            </a:r>
          </a:p>
          <a:p>
            <a:pPr marL="285750" indent="-285750" algn="ctr">
              <a:buFont typeface="Arial" panose="020B0604020202020204" pitchFamily="34" charset="0"/>
              <a:buChar char="•"/>
            </a:pPr>
            <a:r>
              <a:rPr lang="en-US" dirty="0"/>
              <a:t>Private data center</a:t>
            </a:r>
          </a:p>
          <a:p>
            <a:pPr marL="285750" indent="-285750" algn="ctr">
              <a:buFont typeface="Arial" panose="020B0604020202020204" pitchFamily="34" charset="0"/>
              <a:buChar char="•"/>
            </a:pPr>
            <a:r>
              <a:rPr lang="en-US" dirty="0"/>
              <a:t>Home Network </a:t>
            </a:r>
          </a:p>
        </p:txBody>
      </p:sp>
      <p:sp>
        <p:nvSpPr>
          <p:cNvPr id="2" name="Rectangle 1"/>
          <p:cNvSpPr/>
          <p:nvPr/>
        </p:nvSpPr>
        <p:spPr>
          <a:xfrm>
            <a:off x="1082040" y="3769058"/>
            <a:ext cx="3505200" cy="254302"/>
          </a:xfrm>
          <a:prstGeom prst="rect">
            <a:avLst/>
          </a:prstGeom>
          <a:solidFill>
            <a:schemeClr val="accent5">
              <a:lumMod val="5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err="1"/>
              <a:t>IoT</a:t>
            </a:r>
            <a:r>
              <a:rPr lang="en-US" dirty="0"/>
              <a:t> Protocols</a:t>
            </a:r>
          </a:p>
        </p:txBody>
      </p:sp>
      <p:sp>
        <p:nvSpPr>
          <p:cNvPr id="7" name="Rectangle 6"/>
          <p:cNvSpPr/>
          <p:nvPr/>
        </p:nvSpPr>
        <p:spPr>
          <a:xfrm>
            <a:off x="6964680" y="3769058"/>
            <a:ext cx="3505200" cy="254302"/>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Broker/Cloud Service </a:t>
            </a:r>
          </a:p>
        </p:txBody>
      </p:sp>
      <p:sp>
        <p:nvSpPr>
          <p:cNvPr id="3" name="TextBox 2"/>
          <p:cNvSpPr txBox="1"/>
          <p:nvPr/>
        </p:nvSpPr>
        <p:spPr>
          <a:xfrm>
            <a:off x="1082040" y="4023360"/>
            <a:ext cx="3505200" cy="1384995"/>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sz="1400" dirty="0"/>
              <a:t>Constrained Application Protocol (</a:t>
            </a:r>
            <a:r>
              <a:rPr lang="en-US" sz="1400" dirty="0" err="1"/>
              <a:t>CoAP</a:t>
            </a:r>
            <a:r>
              <a:rPr lang="en-US" sz="1400" dirty="0"/>
              <a:t>) </a:t>
            </a:r>
          </a:p>
          <a:p>
            <a:pPr marL="285750" indent="-285750">
              <a:buFont typeface="Arial" panose="020B0604020202020204" pitchFamily="34" charset="0"/>
              <a:buChar char="•"/>
            </a:pPr>
            <a:r>
              <a:rPr lang="en-US" sz="1400" dirty="0" err="1"/>
              <a:t>RESTfull</a:t>
            </a:r>
            <a:r>
              <a:rPr lang="en-US" sz="1400" dirty="0"/>
              <a:t> HTTP</a:t>
            </a:r>
          </a:p>
          <a:p>
            <a:pPr marL="285750" indent="-285750">
              <a:buFont typeface="Arial" panose="020B0604020202020204" pitchFamily="34" charset="0"/>
              <a:buChar char="•"/>
            </a:pPr>
            <a:r>
              <a:rPr lang="en-US" sz="1400" dirty="0"/>
              <a:t>Message Queue Telemetry Transport(MQTT)</a:t>
            </a:r>
          </a:p>
          <a:p>
            <a:pPr marL="285750" indent="-285750">
              <a:buFont typeface="Arial" panose="020B0604020202020204" pitchFamily="34" charset="0"/>
              <a:buChar char="•"/>
            </a:pPr>
            <a:r>
              <a:rPr lang="en-US" sz="1400" dirty="0"/>
              <a:t>The Extensible Messaging and Presence Protocol (XMPP)</a:t>
            </a:r>
          </a:p>
        </p:txBody>
      </p:sp>
      <p:sp>
        <p:nvSpPr>
          <p:cNvPr id="9" name="TextBox 8"/>
          <p:cNvSpPr txBox="1"/>
          <p:nvPr/>
        </p:nvSpPr>
        <p:spPr>
          <a:xfrm>
            <a:off x="6964680" y="4023360"/>
            <a:ext cx="3505200" cy="2031325"/>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sz="1400" dirty="0"/>
              <a:t>AWS  </a:t>
            </a:r>
            <a:r>
              <a:rPr lang="en-US" sz="1400" dirty="0" err="1"/>
              <a:t>IoT</a:t>
            </a:r>
            <a:r>
              <a:rPr lang="en-US" sz="1400" dirty="0"/>
              <a:t> Cloud</a:t>
            </a:r>
          </a:p>
          <a:p>
            <a:pPr marL="285750" indent="-285750">
              <a:buFont typeface="Arial" panose="020B0604020202020204" pitchFamily="34" charset="0"/>
              <a:buChar char="•"/>
            </a:pPr>
            <a:r>
              <a:rPr lang="en-US" sz="1400" dirty="0"/>
              <a:t>MS Azure  </a:t>
            </a:r>
            <a:r>
              <a:rPr lang="en-US" sz="1400" dirty="0" err="1"/>
              <a:t>IoT</a:t>
            </a:r>
            <a:r>
              <a:rPr lang="en-US" sz="1400" dirty="0"/>
              <a:t> Suite</a:t>
            </a:r>
          </a:p>
          <a:p>
            <a:pPr marL="285750" indent="-285750">
              <a:buFont typeface="Arial" panose="020B0604020202020204" pitchFamily="34" charset="0"/>
              <a:buChar char="•"/>
            </a:pPr>
            <a:r>
              <a:rPr lang="en-US" sz="1400" dirty="0" err="1"/>
              <a:t>ThingWorx</a:t>
            </a:r>
            <a:endParaRPr lang="en-US" sz="1400" dirty="0"/>
          </a:p>
          <a:p>
            <a:pPr marL="285750" indent="-285750">
              <a:buFont typeface="Arial" panose="020B0604020202020204" pitchFamily="34" charset="0"/>
              <a:buChar char="•"/>
            </a:pPr>
            <a:r>
              <a:rPr lang="en-US" sz="1400" dirty="0"/>
              <a:t>EVRYTHNG</a:t>
            </a:r>
          </a:p>
          <a:p>
            <a:pPr marL="285750" indent="-285750">
              <a:buFont typeface="Arial" panose="020B0604020202020204" pitchFamily="34" charset="0"/>
              <a:buChar char="•"/>
            </a:pPr>
            <a:r>
              <a:rPr lang="en-US" sz="1400" dirty="0"/>
              <a:t>GE </a:t>
            </a:r>
            <a:r>
              <a:rPr lang="en-US" sz="1400" dirty="0" err="1"/>
              <a:t>Predix</a:t>
            </a:r>
            <a:endParaRPr lang="en-US" sz="1400" dirty="0"/>
          </a:p>
          <a:p>
            <a:pPr marL="285750" indent="-285750">
              <a:buFont typeface="Arial" panose="020B0604020202020204" pitchFamily="34" charset="0"/>
              <a:buChar char="•"/>
            </a:pPr>
            <a:r>
              <a:rPr lang="en-US" sz="1400" dirty="0"/>
              <a:t>Google Cloud </a:t>
            </a:r>
            <a:r>
              <a:rPr lang="en-US" sz="1400" dirty="0" err="1"/>
              <a:t>IoT</a:t>
            </a:r>
            <a:endParaRPr lang="en-US" sz="1400" dirty="0"/>
          </a:p>
          <a:p>
            <a:pPr marL="285750" indent="-285750">
              <a:buFont typeface="Arial" panose="020B0604020202020204" pitchFamily="34" charset="0"/>
              <a:buChar char="•"/>
            </a:pPr>
            <a:r>
              <a:rPr lang="en-US" sz="1400" dirty="0"/>
              <a:t>IBM Watson </a:t>
            </a:r>
            <a:r>
              <a:rPr lang="en-US" sz="1400" dirty="0" err="1"/>
              <a:t>IoT</a:t>
            </a:r>
            <a:endParaRPr lang="en-US" sz="1400" dirty="0"/>
          </a:p>
          <a:p>
            <a:pPr marL="285750" indent="-285750">
              <a:buFont typeface="Arial" panose="020B0604020202020204" pitchFamily="34" charset="0"/>
              <a:buChar char="•"/>
            </a:pPr>
            <a:r>
              <a:rPr lang="en-US" sz="1400" dirty="0"/>
              <a:t>Salesforce </a:t>
            </a:r>
            <a:r>
              <a:rPr lang="en-US" sz="1400" dirty="0" err="1"/>
              <a:t>IoT</a:t>
            </a:r>
            <a:endParaRPr lang="en-US" sz="1400" dirty="0"/>
          </a:p>
          <a:p>
            <a:pPr marL="285750" indent="-285750">
              <a:buFont typeface="Arial" panose="020B0604020202020204" pitchFamily="34" charset="0"/>
              <a:buChar char="•"/>
            </a:pPr>
            <a:r>
              <a:rPr lang="en-US" sz="1400" dirty="0"/>
              <a:t>Can be any other On Premise Cloud </a:t>
            </a:r>
          </a:p>
        </p:txBody>
      </p:sp>
      <p:sp>
        <p:nvSpPr>
          <p:cNvPr id="10" name="TextBox 9"/>
          <p:cNvSpPr txBox="1"/>
          <p:nvPr/>
        </p:nvSpPr>
        <p:spPr>
          <a:xfrm>
            <a:off x="5593080" y="6202680"/>
            <a:ext cx="5715000" cy="276999"/>
          </a:xfrm>
          <a:prstGeom prst="rect">
            <a:avLst/>
          </a:prstGeom>
          <a:noFill/>
        </p:spPr>
        <p:txBody>
          <a:bodyPr wrap="square" rtlCol="0">
            <a:spAutoFit/>
          </a:bodyPr>
          <a:lstStyle/>
          <a:p>
            <a:r>
              <a:rPr lang="en-US" sz="1200" b="1" dirty="0" err="1"/>
              <a:t>IoT</a:t>
            </a:r>
            <a:r>
              <a:rPr lang="en-US" sz="1200" b="1" dirty="0"/>
              <a:t> Platform Comparison</a:t>
            </a:r>
            <a:r>
              <a:rPr lang="en-US" sz="1200" dirty="0"/>
              <a:t>: https://www.postscapes.com/internet-of-things-platforms/</a:t>
            </a:r>
          </a:p>
        </p:txBody>
      </p:sp>
    </p:spTree>
    <p:extLst>
      <p:ext uri="{BB962C8B-B14F-4D97-AF65-F5344CB8AC3E}">
        <p14:creationId xmlns:p14="http://schemas.microsoft.com/office/powerpoint/2010/main" val="1407565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557337" y="361950"/>
            <a:ext cx="9077325" cy="6134100"/>
          </a:xfrm>
          <a:prstGeom prst="rect">
            <a:avLst/>
          </a:prstGeom>
        </p:spPr>
      </p:pic>
    </p:spTree>
    <p:extLst>
      <p:ext uri="{BB962C8B-B14F-4D97-AF65-F5344CB8AC3E}">
        <p14:creationId xmlns:p14="http://schemas.microsoft.com/office/powerpoint/2010/main" val="2396317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31273"/>
            <a:ext cx="12192000" cy="124690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2"/>
          <p:cNvSpPr txBox="1"/>
          <p:nvPr/>
        </p:nvSpPr>
        <p:spPr>
          <a:xfrm>
            <a:off x="2526574" y="1009400"/>
            <a:ext cx="6792748" cy="674543"/>
          </a:xfrm>
          <a:prstGeom prst="rect">
            <a:avLst/>
          </a:prstGeom>
        </p:spPr>
        <p:txBody>
          <a:bodyPr vert="horz" wrap="square" lIns="0" tIns="58419" rIns="0" bIns="0" rtlCol="0">
            <a:spAutoFit/>
          </a:bodyPr>
          <a:lstStyle/>
          <a:p>
            <a:pPr marL="12700" marR="5080" algn="ctr">
              <a:spcBef>
                <a:spcPts val="720"/>
              </a:spcBef>
            </a:pPr>
            <a:r>
              <a:rPr lang="en-US" sz="4000" b="1" spc="25" dirty="0">
                <a:solidFill>
                  <a:schemeClr val="bg1"/>
                </a:solidFill>
                <a:latin typeface="Arial"/>
                <a:cs typeface="Arial"/>
              </a:rPr>
              <a:t>  ANALYSIS</a:t>
            </a:r>
            <a:endParaRPr sz="4000" dirty="0">
              <a:solidFill>
                <a:schemeClr val="bg1"/>
              </a:solidFill>
              <a:latin typeface="Arial"/>
              <a:cs typeface="Arial"/>
            </a:endParaRPr>
          </a:p>
        </p:txBody>
      </p:sp>
      <p:sp>
        <p:nvSpPr>
          <p:cNvPr id="2" name="TextBox 1"/>
          <p:cNvSpPr txBox="1"/>
          <p:nvPr/>
        </p:nvSpPr>
        <p:spPr>
          <a:xfrm>
            <a:off x="2526574" y="2241069"/>
            <a:ext cx="7138852" cy="2862322"/>
          </a:xfrm>
          <a:prstGeom prst="rect">
            <a:avLst/>
          </a:prstGeom>
          <a:noFill/>
        </p:spPr>
        <p:txBody>
          <a:bodyPr wrap="square" rtlCol="0">
            <a:spAutoFit/>
          </a:bodyPr>
          <a:lstStyle/>
          <a:p>
            <a:r>
              <a:rPr lang="en-US" b="1" dirty="0"/>
              <a:t>Creating </a:t>
            </a:r>
            <a:r>
              <a:rPr lang="en-US" b="1" dirty="0">
                <a:solidFill>
                  <a:schemeClr val="tx2">
                    <a:lumMod val="75000"/>
                  </a:schemeClr>
                </a:solidFill>
              </a:rPr>
              <a:t>information</a:t>
            </a:r>
            <a:r>
              <a:rPr lang="en-US" b="1" dirty="0"/>
              <a:t> and </a:t>
            </a:r>
            <a:r>
              <a:rPr lang="en-US" b="1" dirty="0">
                <a:solidFill>
                  <a:schemeClr val="tx2">
                    <a:lumMod val="75000"/>
                  </a:schemeClr>
                </a:solidFill>
              </a:rPr>
              <a:t>knowledge</a:t>
            </a:r>
            <a:r>
              <a:rPr lang="en-US" b="1" dirty="0"/>
              <a:t> out of data – The </a:t>
            </a:r>
            <a:r>
              <a:rPr lang="en-US" b="1" dirty="0">
                <a:solidFill>
                  <a:schemeClr val="tx2">
                    <a:lumMod val="75000"/>
                  </a:schemeClr>
                </a:solidFill>
              </a:rPr>
              <a:t>Analytics </a:t>
            </a:r>
          </a:p>
          <a:p>
            <a:endParaRPr lang="en-US" b="1" dirty="0">
              <a:solidFill>
                <a:schemeClr val="tx2">
                  <a:lumMod val="75000"/>
                </a:schemeClr>
              </a:solidFill>
            </a:endParaRPr>
          </a:p>
          <a:p>
            <a:pPr marL="285750" indent="-285750" algn="ctr">
              <a:buFont typeface="Arial" panose="020B0604020202020204" pitchFamily="34" charset="0"/>
              <a:buChar char="•"/>
            </a:pPr>
            <a:r>
              <a:rPr lang="en-US" dirty="0"/>
              <a:t>Exploratory Data Analysis(EDA)</a:t>
            </a:r>
          </a:p>
          <a:p>
            <a:pPr marL="285750" indent="-285750" algn="ctr">
              <a:buFont typeface="Arial" panose="020B0604020202020204" pitchFamily="34" charset="0"/>
              <a:buChar char="•"/>
            </a:pPr>
            <a:r>
              <a:rPr lang="en-US" dirty="0"/>
              <a:t>Visualization of Data – Condition Monitoring</a:t>
            </a:r>
          </a:p>
          <a:p>
            <a:pPr marL="285750" indent="-285750" algn="ctr">
              <a:buFont typeface="Arial" panose="020B0604020202020204" pitchFamily="34" charset="0"/>
              <a:buChar char="•"/>
            </a:pPr>
            <a:r>
              <a:rPr lang="en-US" dirty="0"/>
              <a:t>Building Reports </a:t>
            </a:r>
          </a:p>
          <a:p>
            <a:pPr marL="285750" indent="-285750" algn="ctr">
              <a:buFont typeface="Arial" panose="020B0604020202020204" pitchFamily="34" charset="0"/>
              <a:buChar char="•"/>
            </a:pPr>
            <a:r>
              <a:rPr lang="en-US" dirty="0"/>
              <a:t>Predictive Modelling/Predictive Maintenance of Industrial data</a:t>
            </a:r>
          </a:p>
          <a:p>
            <a:pPr marL="285750" indent="-285750" algn="ctr">
              <a:buFont typeface="Arial" panose="020B0604020202020204" pitchFamily="34" charset="0"/>
              <a:buChar char="•"/>
            </a:pPr>
            <a:r>
              <a:rPr lang="en-US" dirty="0"/>
              <a:t>Real time/ Near Real time Analytics</a:t>
            </a:r>
          </a:p>
          <a:p>
            <a:pPr marL="285750" indent="-285750" algn="ctr">
              <a:buFont typeface="Arial" panose="020B0604020202020204" pitchFamily="34" charset="0"/>
              <a:buChar char="•"/>
            </a:pPr>
            <a:r>
              <a:rPr lang="en-US" dirty="0"/>
              <a:t>Anomaly detection </a:t>
            </a:r>
          </a:p>
          <a:p>
            <a:pPr marL="285750" indent="-285750" algn="ctr">
              <a:buFont typeface="Arial" panose="020B0604020202020204" pitchFamily="34" charset="0"/>
              <a:buChar char="•"/>
            </a:pPr>
            <a:r>
              <a:rPr lang="en-US" dirty="0"/>
              <a:t>Prescriptive Analytics etc.  </a:t>
            </a:r>
          </a:p>
          <a:p>
            <a:endParaRPr lang="en-US" dirty="0"/>
          </a:p>
        </p:txBody>
      </p:sp>
    </p:spTree>
    <p:extLst>
      <p:ext uri="{BB962C8B-B14F-4D97-AF65-F5344CB8AC3E}">
        <p14:creationId xmlns:p14="http://schemas.microsoft.com/office/powerpoint/2010/main" val="263403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45426" y="0"/>
            <a:ext cx="7817712" cy="6633210"/>
          </a:xfrm>
          <a:prstGeom prst="rect">
            <a:avLst/>
          </a:prstGeom>
        </p:spPr>
      </p:pic>
      <p:cxnSp>
        <p:nvCxnSpPr>
          <p:cNvPr id="9" name="Straight Arrow Connector 8"/>
          <p:cNvCxnSpPr/>
          <p:nvPr/>
        </p:nvCxnSpPr>
        <p:spPr>
          <a:xfrm flipH="1">
            <a:off x="6827520" y="1874520"/>
            <a:ext cx="3154680" cy="19659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flipH="1">
            <a:off x="4861560" y="1874520"/>
            <a:ext cx="5120640" cy="19659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flipH="1">
            <a:off x="6553200" y="1874520"/>
            <a:ext cx="3429000" cy="9829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flipH="1">
            <a:off x="6690360" y="1874520"/>
            <a:ext cx="3291840" cy="15106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Rectangle 16"/>
          <p:cNvSpPr/>
          <p:nvPr/>
        </p:nvSpPr>
        <p:spPr>
          <a:xfrm>
            <a:off x="10073640" y="1722120"/>
            <a:ext cx="1737360" cy="3048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IoT</a:t>
            </a:r>
            <a:endParaRPr lang="en-US" dirty="0"/>
          </a:p>
        </p:txBody>
      </p:sp>
      <p:sp>
        <p:nvSpPr>
          <p:cNvPr id="18" name="Down Arrow 17"/>
          <p:cNvSpPr/>
          <p:nvPr/>
        </p:nvSpPr>
        <p:spPr>
          <a:xfrm>
            <a:off x="10748010" y="2197416"/>
            <a:ext cx="388620" cy="4324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863138" y="2706050"/>
            <a:ext cx="2240280" cy="260985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400" dirty="0"/>
          </a:p>
          <a:p>
            <a:pPr algn="ctr"/>
            <a:endParaRPr lang="en-US" sz="1400" dirty="0"/>
          </a:p>
          <a:p>
            <a:pPr algn="ctr"/>
            <a:r>
              <a:rPr lang="en-US" sz="1400" dirty="0"/>
              <a:t>Machine Learning</a:t>
            </a:r>
          </a:p>
          <a:p>
            <a:pPr algn="ctr"/>
            <a:r>
              <a:rPr lang="en-US" sz="1050" dirty="0"/>
              <a:t>(Supervised/Unsupervised)</a:t>
            </a:r>
          </a:p>
          <a:p>
            <a:pPr algn="ctr"/>
            <a:endParaRPr lang="en-US" sz="1050" dirty="0"/>
          </a:p>
          <a:p>
            <a:pPr algn="ctr"/>
            <a:r>
              <a:rPr lang="en-US" sz="1400" dirty="0"/>
              <a:t>Time Series Forecasting</a:t>
            </a:r>
          </a:p>
          <a:p>
            <a:pPr algn="ctr"/>
            <a:endParaRPr lang="en-US" sz="1400" dirty="0"/>
          </a:p>
          <a:p>
            <a:pPr algn="ctr"/>
            <a:r>
              <a:rPr lang="en-US" sz="1400" dirty="0"/>
              <a:t>Predictive Maintenance</a:t>
            </a:r>
          </a:p>
          <a:p>
            <a:pPr algn="ctr"/>
            <a:endParaRPr lang="en-US" sz="1400" dirty="0"/>
          </a:p>
          <a:p>
            <a:pPr algn="ctr"/>
            <a:r>
              <a:rPr lang="en-US" sz="1400" dirty="0"/>
              <a:t>Anomaly Detection</a:t>
            </a:r>
          </a:p>
          <a:p>
            <a:pPr algn="ctr"/>
            <a:endParaRPr lang="en-US" sz="1400" dirty="0"/>
          </a:p>
          <a:p>
            <a:pPr algn="ctr"/>
            <a:r>
              <a:rPr lang="en-US" sz="1400" dirty="0"/>
              <a:t>Condition Monitoring </a:t>
            </a:r>
          </a:p>
          <a:p>
            <a:pPr algn="ctr"/>
            <a:endParaRPr lang="en-US" sz="1400" dirty="0"/>
          </a:p>
          <a:p>
            <a:pPr algn="ctr"/>
            <a:endParaRPr lang="en-US" sz="1400" dirty="0"/>
          </a:p>
          <a:p>
            <a:pPr algn="ctr"/>
            <a:endParaRPr lang="en-US" sz="1400" dirty="0"/>
          </a:p>
        </p:txBody>
      </p:sp>
      <p:cxnSp>
        <p:nvCxnSpPr>
          <p:cNvPr id="23" name="Straight Arrow Connector 22"/>
          <p:cNvCxnSpPr/>
          <p:nvPr/>
        </p:nvCxnSpPr>
        <p:spPr>
          <a:xfrm flipH="1">
            <a:off x="7818120" y="4160520"/>
            <a:ext cx="1905000" cy="51149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9" name="Down Arrow 28"/>
          <p:cNvSpPr/>
          <p:nvPr/>
        </p:nvSpPr>
        <p:spPr>
          <a:xfrm>
            <a:off x="10713720" y="5461632"/>
            <a:ext cx="388620" cy="4324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881710" y="5995032"/>
            <a:ext cx="2221707" cy="73914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Amazon ML, Azure ML, Google Prediction API, IBM Watson</a:t>
            </a:r>
          </a:p>
        </p:txBody>
      </p:sp>
    </p:spTree>
    <p:extLst>
      <p:ext uri="{BB962C8B-B14F-4D97-AF65-F5344CB8AC3E}">
        <p14:creationId xmlns:p14="http://schemas.microsoft.com/office/powerpoint/2010/main" val="352292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9"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 y="73872"/>
            <a:ext cx="12192000" cy="535728"/>
          </a:xfrm>
          <a:prstGeom prst="rect">
            <a:avLst/>
          </a:prstGeom>
          <a:solidFill>
            <a:schemeClr val="tx2">
              <a:lumMod val="75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329895" y="58632"/>
            <a:ext cx="10515600" cy="642747"/>
          </a:xfrm>
        </p:spPr>
        <p:txBody>
          <a:bodyPr>
            <a:normAutofit/>
          </a:bodyPr>
          <a:lstStyle/>
          <a:p>
            <a:r>
              <a:rPr lang="en-US" sz="2400" kern="0" dirty="0">
                <a:solidFill>
                  <a:schemeClr val="bg1"/>
                </a:solidFill>
                <a:latin typeface="Arial" panose="020B0604020202020204" pitchFamily="34" charset="0"/>
                <a:cs typeface="Arial" panose="020B0604020202020204" pitchFamily="34" charset="0"/>
              </a:rPr>
              <a:t>Analytics Engine Reference Architecture – High Level </a:t>
            </a:r>
            <a:endParaRPr lang="en-IN" sz="2400" kern="0" dirty="0">
              <a:solidFill>
                <a:schemeClr val="bg1"/>
              </a:solidFill>
              <a:latin typeface="Arial" panose="020B0604020202020204" pitchFamily="34" charset="0"/>
              <a:cs typeface="Arial" panose="020B0604020202020204" pitchFamily="34" charset="0"/>
            </a:endParaRPr>
          </a:p>
        </p:txBody>
      </p:sp>
      <p:grpSp>
        <p:nvGrpSpPr>
          <p:cNvPr id="5" name="Group 4"/>
          <p:cNvGrpSpPr/>
          <p:nvPr/>
        </p:nvGrpSpPr>
        <p:grpSpPr>
          <a:xfrm>
            <a:off x="90816" y="922867"/>
            <a:ext cx="11970001" cy="4750184"/>
            <a:chOff x="1574" y="999243"/>
            <a:chExt cx="13466252" cy="5343957"/>
          </a:xfrm>
        </p:grpSpPr>
        <p:grpSp>
          <p:nvGrpSpPr>
            <p:cNvPr id="6" name="Group 5"/>
            <p:cNvGrpSpPr/>
            <p:nvPr/>
          </p:nvGrpSpPr>
          <p:grpSpPr>
            <a:xfrm>
              <a:off x="1574" y="999243"/>
              <a:ext cx="13466252" cy="5343957"/>
              <a:chOff x="215836" y="999243"/>
              <a:chExt cx="13466252" cy="5343957"/>
            </a:xfrm>
          </p:grpSpPr>
          <p:sp>
            <p:nvSpPr>
              <p:cNvPr id="23" name="Rectangle 22"/>
              <p:cNvSpPr/>
              <p:nvPr/>
            </p:nvSpPr>
            <p:spPr>
              <a:xfrm>
                <a:off x="11882088" y="2692734"/>
                <a:ext cx="1800000" cy="360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sz="1600"/>
              </a:p>
            </p:txBody>
          </p:sp>
          <p:sp>
            <p:nvSpPr>
              <p:cNvPr id="24" name="Rectangle 23"/>
              <p:cNvSpPr/>
              <p:nvPr/>
            </p:nvSpPr>
            <p:spPr>
              <a:xfrm>
                <a:off x="2464801" y="2726267"/>
                <a:ext cx="8233926" cy="3600000"/>
              </a:xfrm>
              <a:prstGeom prst="rect">
                <a:avLst/>
              </a:prstGeom>
              <a:solidFill>
                <a:schemeClr val="accent1">
                  <a:lumMod val="5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600"/>
              </a:p>
            </p:txBody>
          </p:sp>
          <p:sp>
            <p:nvSpPr>
              <p:cNvPr id="25" name="Rectangle 24"/>
              <p:cNvSpPr/>
              <p:nvPr/>
            </p:nvSpPr>
            <p:spPr>
              <a:xfrm>
                <a:off x="304800" y="2743200"/>
                <a:ext cx="1440000" cy="3600000"/>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sz="1600"/>
              </a:p>
            </p:txBody>
          </p:sp>
          <p:sp>
            <p:nvSpPr>
              <p:cNvPr id="26" name="Rectangle 25"/>
              <p:cNvSpPr/>
              <p:nvPr/>
            </p:nvSpPr>
            <p:spPr>
              <a:xfrm>
                <a:off x="2604813" y="2923200"/>
                <a:ext cx="1222975" cy="3240000"/>
              </a:xfrm>
              <a:prstGeom prst="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778" dirty="0"/>
              </a:p>
            </p:txBody>
          </p:sp>
          <p:sp>
            <p:nvSpPr>
              <p:cNvPr id="27" name="Rounded Rectangle 26"/>
              <p:cNvSpPr/>
              <p:nvPr/>
            </p:nvSpPr>
            <p:spPr>
              <a:xfrm>
                <a:off x="473845" y="3403934"/>
                <a:ext cx="1080000" cy="7200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44" dirty="0"/>
                  <a:t>IOT Data</a:t>
                </a:r>
              </a:p>
            </p:txBody>
          </p:sp>
          <p:sp>
            <p:nvSpPr>
              <p:cNvPr id="28" name="Rounded Rectangle 27"/>
              <p:cNvSpPr/>
              <p:nvPr/>
            </p:nvSpPr>
            <p:spPr>
              <a:xfrm>
                <a:off x="484800" y="4986867"/>
                <a:ext cx="1080000" cy="7200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44" dirty="0"/>
                  <a:t>Other sources</a:t>
                </a:r>
              </a:p>
            </p:txBody>
          </p:sp>
          <p:sp>
            <p:nvSpPr>
              <p:cNvPr id="29" name="Oval 28"/>
              <p:cNvSpPr/>
              <p:nvPr/>
            </p:nvSpPr>
            <p:spPr>
              <a:xfrm>
                <a:off x="215836" y="1069229"/>
                <a:ext cx="1903674" cy="1080000"/>
              </a:xfrm>
              <a:prstGeom prst="ellipse">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778" dirty="0"/>
                  <a:t>Data Source</a:t>
                </a:r>
              </a:p>
            </p:txBody>
          </p:sp>
          <p:sp>
            <p:nvSpPr>
              <p:cNvPr id="30" name="Rounded Rectangle 29"/>
              <p:cNvSpPr/>
              <p:nvPr/>
            </p:nvSpPr>
            <p:spPr>
              <a:xfrm>
                <a:off x="12062088" y="2916600"/>
                <a:ext cx="1440000" cy="7200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44" dirty="0"/>
                  <a:t>Dashboard</a:t>
                </a:r>
              </a:p>
            </p:txBody>
          </p:sp>
          <p:sp>
            <p:nvSpPr>
              <p:cNvPr id="31" name="Rounded Rectangle 30"/>
              <p:cNvSpPr/>
              <p:nvPr/>
            </p:nvSpPr>
            <p:spPr>
              <a:xfrm>
                <a:off x="12096288" y="3787823"/>
                <a:ext cx="1440000" cy="7200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44" dirty="0"/>
                  <a:t>Reports (pdf/</a:t>
                </a:r>
                <a:r>
                  <a:rPr lang="en-IN" sz="1244" dirty="0" err="1"/>
                  <a:t>png</a:t>
                </a:r>
                <a:r>
                  <a:rPr lang="en-IN" sz="1244" dirty="0"/>
                  <a:t>)</a:t>
                </a:r>
              </a:p>
            </p:txBody>
          </p:sp>
          <p:sp>
            <p:nvSpPr>
              <p:cNvPr id="32" name="Rounded Rectangle 31"/>
              <p:cNvSpPr/>
              <p:nvPr/>
            </p:nvSpPr>
            <p:spPr>
              <a:xfrm>
                <a:off x="12096288" y="5443200"/>
                <a:ext cx="1440000" cy="7200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44" dirty="0"/>
                  <a:t>Graphs</a:t>
                </a:r>
              </a:p>
            </p:txBody>
          </p:sp>
          <p:sp>
            <p:nvSpPr>
              <p:cNvPr id="33" name="Right Arrow 32"/>
              <p:cNvSpPr/>
              <p:nvPr/>
            </p:nvSpPr>
            <p:spPr>
              <a:xfrm>
                <a:off x="1797658" y="4223786"/>
                <a:ext cx="643706" cy="643378"/>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600"/>
              </a:p>
            </p:txBody>
          </p:sp>
          <p:sp>
            <p:nvSpPr>
              <p:cNvPr id="34" name="Right Arrow 33"/>
              <p:cNvSpPr/>
              <p:nvPr/>
            </p:nvSpPr>
            <p:spPr>
              <a:xfrm>
                <a:off x="10878601" y="4183200"/>
                <a:ext cx="853190" cy="720000"/>
              </a:xfrm>
              <a:prstGeom prst="righ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600"/>
              </a:p>
            </p:txBody>
          </p:sp>
          <p:sp>
            <p:nvSpPr>
              <p:cNvPr id="35" name="Oval 34"/>
              <p:cNvSpPr/>
              <p:nvPr/>
            </p:nvSpPr>
            <p:spPr>
              <a:xfrm>
                <a:off x="2493444" y="1000151"/>
                <a:ext cx="8640000" cy="1080000"/>
              </a:xfrm>
              <a:prstGeom prst="ellipse">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778" dirty="0"/>
                  <a:t>Data Analytics Engine</a:t>
                </a:r>
              </a:p>
            </p:txBody>
          </p:sp>
          <p:sp>
            <p:nvSpPr>
              <p:cNvPr id="36" name="Oval 35"/>
              <p:cNvSpPr/>
              <p:nvPr/>
            </p:nvSpPr>
            <p:spPr>
              <a:xfrm>
                <a:off x="11429369" y="999243"/>
                <a:ext cx="2252719" cy="1080000"/>
              </a:xfrm>
              <a:prstGeom prst="ellipse">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778" dirty="0"/>
                  <a:t>Visualization &amp; Insights</a:t>
                </a:r>
              </a:p>
            </p:txBody>
          </p:sp>
          <p:sp>
            <p:nvSpPr>
              <p:cNvPr id="37" name="TextBox 36"/>
              <p:cNvSpPr txBox="1"/>
              <p:nvPr/>
            </p:nvSpPr>
            <p:spPr>
              <a:xfrm>
                <a:off x="2477293" y="2363068"/>
                <a:ext cx="1440000" cy="319271"/>
              </a:xfrm>
              <a:prstGeom prst="rect">
                <a:avLst/>
              </a:prstGeom>
              <a:noFill/>
            </p:spPr>
            <p:txBody>
              <a:bodyPr wrap="square" rtlCol="0">
                <a:spAutoFit/>
              </a:bodyPr>
              <a:lstStyle/>
              <a:p>
                <a:pPr algn="ctr"/>
                <a:r>
                  <a:rPr lang="en-IN" sz="1244" dirty="0"/>
                  <a:t>Data Storage</a:t>
                </a:r>
              </a:p>
            </p:txBody>
          </p:sp>
          <p:sp>
            <p:nvSpPr>
              <p:cNvPr id="38" name="TextBox 37"/>
              <p:cNvSpPr txBox="1"/>
              <p:nvPr/>
            </p:nvSpPr>
            <p:spPr>
              <a:xfrm>
                <a:off x="4053701" y="2181074"/>
                <a:ext cx="1440000" cy="534665"/>
              </a:xfrm>
              <a:prstGeom prst="rect">
                <a:avLst/>
              </a:prstGeom>
              <a:noFill/>
            </p:spPr>
            <p:txBody>
              <a:bodyPr wrap="square" rtlCol="0">
                <a:spAutoFit/>
              </a:bodyPr>
              <a:lstStyle/>
              <a:p>
                <a:pPr algn="ctr"/>
                <a:r>
                  <a:rPr lang="en-IN" sz="1244" dirty="0"/>
                  <a:t>Data </a:t>
                </a:r>
              </a:p>
              <a:p>
                <a:pPr algn="ctr"/>
                <a:r>
                  <a:rPr lang="en-IN" sz="1244" dirty="0"/>
                  <a:t>Integration</a:t>
                </a:r>
              </a:p>
            </p:txBody>
          </p:sp>
          <p:sp>
            <p:nvSpPr>
              <p:cNvPr id="39" name="TextBox 38"/>
              <p:cNvSpPr txBox="1"/>
              <p:nvPr/>
            </p:nvSpPr>
            <p:spPr>
              <a:xfrm>
                <a:off x="5524080" y="2155384"/>
                <a:ext cx="1719340" cy="534665"/>
              </a:xfrm>
              <a:prstGeom prst="rect">
                <a:avLst/>
              </a:prstGeom>
              <a:noFill/>
            </p:spPr>
            <p:txBody>
              <a:bodyPr wrap="square" rtlCol="0">
                <a:spAutoFit/>
              </a:bodyPr>
              <a:lstStyle/>
              <a:p>
                <a:pPr algn="ctr"/>
                <a:r>
                  <a:rPr lang="en-IN" sz="1244" dirty="0"/>
                  <a:t>Data </a:t>
                </a:r>
              </a:p>
              <a:p>
                <a:pPr algn="ctr"/>
                <a:r>
                  <a:rPr lang="en-IN" sz="1244" dirty="0"/>
                  <a:t>Preparation</a:t>
                </a:r>
              </a:p>
            </p:txBody>
          </p:sp>
          <p:sp>
            <p:nvSpPr>
              <p:cNvPr id="40" name="TextBox 39"/>
              <p:cNvSpPr txBox="1"/>
              <p:nvPr/>
            </p:nvSpPr>
            <p:spPr>
              <a:xfrm>
                <a:off x="7412086" y="2156294"/>
                <a:ext cx="1719340" cy="534665"/>
              </a:xfrm>
              <a:prstGeom prst="rect">
                <a:avLst/>
              </a:prstGeom>
              <a:noFill/>
            </p:spPr>
            <p:txBody>
              <a:bodyPr wrap="square" rtlCol="0">
                <a:spAutoFit/>
              </a:bodyPr>
              <a:lstStyle/>
              <a:p>
                <a:pPr algn="ctr"/>
                <a:r>
                  <a:rPr lang="en-IN" sz="1244" dirty="0"/>
                  <a:t>Analytical Model Building &amp; Validation</a:t>
                </a:r>
              </a:p>
            </p:txBody>
          </p:sp>
          <p:sp>
            <p:nvSpPr>
              <p:cNvPr id="41" name="TextBox 40"/>
              <p:cNvSpPr txBox="1"/>
              <p:nvPr/>
            </p:nvSpPr>
            <p:spPr>
              <a:xfrm>
                <a:off x="8956237" y="2181074"/>
                <a:ext cx="1875680" cy="534665"/>
              </a:xfrm>
              <a:prstGeom prst="rect">
                <a:avLst/>
              </a:prstGeom>
              <a:noFill/>
            </p:spPr>
            <p:txBody>
              <a:bodyPr wrap="square" rtlCol="0">
                <a:spAutoFit/>
              </a:bodyPr>
              <a:lstStyle/>
              <a:p>
                <a:pPr algn="ctr"/>
                <a:r>
                  <a:rPr lang="en-IN" sz="1244" dirty="0"/>
                  <a:t>Model </a:t>
                </a:r>
              </a:p>
              <a:p>
                <a:pPr algn="ctr"/>
                <a:r>
                  <a:rPr lang="en-IN" sz="1244" dirty="0"/>
                  <a:t>Deployment</a:t>
                </a:r>
              </a:p>
            </p:txBody>
          </p:sp>
          <p:sp>
            <p:nvSpPr>
              <p:cNvPr id="42" name="TextBox 41"/>
              <p:cNvSpPr txBox="1"/>
              <p:nvPr/>
            </p:nvSpPr>
            <p:spPr>
              <a:xfrm>
                <a:off x="10454485" y="3548391"/>
                <a:ext cx="1719340" cy="534665"/>
              </a:xfrm>
              <a:prstGeom prst="rect">
                <a:avLst/>
              </a:prstGeom>
              <a:noFill/>
            </p:spPr>
            <p:txBody>
              <a:bodyPr wrap="square" rtlCol="0">
                <a:spAutoFit/>
              </a:bodyPr>
              <a:lstStyle/>
              <a:p>
                <a:pPr algn="ctr"/>
                <a:r>
                  <a:rPr lang="en-IN" sz="1244" dirty="0"/>
                  <a:t>Batch </a:t>
                </a:r>
              </a:p>
              <a:p>
                <a:pPr algn="ctr"/>
                <a:r>
                  <a:rPr lang="en-IN" sz="1244" dirty="0"/>
                  <a:t>Processing</a:t>
                </a:r>
              </a:p>
            </p:txBody>
          </p:sp>
        </p:grpSp>
        <p:sp>
          <p:nvSpPr>
            <p:cNvPr id="7" name="Rectangle 6"/>
            <p:cNvSpPr/>
            <p:nvPr/>
          </p:nvSpPr>
          <p:spPr>
            <a:xfrm>
              <a:off x="3902673" y="2906267"/>
              <a:ext cx="1372307" cy="3240000"/>
            </a:xfrm>
            <a:prstGeom prst="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778" dirty="0"/>
            </a:p>
          </p:txBody>
        </p:sp>
        <p:sp>
          <p:nvSpPr>
            <p:cNvPr id="8" name="Rectangle 7"/>
            <p:cNvSpPr/>
            <p:nvPr/>
          </p:nvSpPr>
          <p:spPr>
            <a:xfrm>
              <a:off x="5589724" y="2893703"/>
              <a:ext cx="1347527" cy="3240000"/>
            </a:xfrm>
            <a:prstGeom prst="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778" dirty="0"/>
            </a:p>
          </p:txBody>
        </p:sp>
        <p:sp>
          <p:nvSpPr>
            <p:cNvPr id="9" name="Rectangle 8"/>
            <p:cNvSpPr/>
            <p:nvPr/>
          </p:nvSpPr>
          <p:spPr>
            <a:xfrm>
              <a:off x="7297252" y="2916600"/>
              <a:ext cx="1389548" cy="3240000"/>
            </a:xfrm>
            <a:prstGeom prst="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778" dirty="0"/>
            </a:p>
          </p:txBody>
        </p:sp>
        <p:sp>
          <p:nvSpPr>
            <p:cNvPr id="10" name="Rectangle 9"/>
            <p:cNvSpPr/>
            <p:nvPr/>
          </p:nvSpPr>
          <p:spPr>
            <a:xfrm>
              <a:off x="9056676" y="2906267"/>
              <a:ext cx="1277492" cy="3240000"/>
            </a:xfrm>
            <a:prstGeom prst="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778" dirty="0"/>
            </a:p>
          </p:txBody>
        </p:sp>
        <p:sp>
          <p:nvSpPr>
            <p:cNvPr id="11" name="Rounded Rectangle 10"/>
            <p:cNvSpPr/>
            <p:nvPr/>
          </p:nvSpPr>
          <p:spPr>
            <a:xfrm>
              <a:off x="5630525" y="3391370"/>
              <a:ext cx="1233872" cy="603667"/>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67" dirty="0"/>
                <a:t>Missing Value Analysis  </a:t>
              </a:r>
            </a:p>
          </p:txBody>
        </p:sp>
        <p:sp>
          <p:nvSpPr>
            <p:cNvPr id="12" name="Rounded Rectangle 11"/>
            <p:cNvSpPr/>
            <p:nvPr/>
          </p:nvSpPr>
          <p:spPr>
            <a:xfrm>
              <a:off x="5630525" y="4225502"/>
              <a:ext cx="1215482" cy="48733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67" dirty="0"/>
                <a:t>Outlier Treatment</a:t>
              </a:r>
            </a:p>
          </p:txBody>
        </p:sp>
        <p:sp>
          <p:nvSpPr>
            <p:cNvPr id="13" name="Rounded Rectangle 12"/>
            <p:cNvSpPr/>
            <p:nvPr/>
          </p:nvSpPr>
          <p:spPr>
            <a:xfrm>
              <a:off x="5644854" y="4943302"/>
              <a:ext cx="1242506" cy="48733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67" dirty="0"/>
                <a:t>Data Transformation</a:t>
              </a:r>
            </a:p>
          </p:txBody>
        </p:sp>
        <p:sp>
          <p:nvSpPr>
            <p:cNvPr id="14" name="Rounded Rectangle 13"/>
            <p:cNvSpPr/>
            <p:nvPr/>
          </p:nvSpPr>
          <p:spPr>
            <a:xfrm>
              <a:off x="2473764" y="4007601"/>
              <a:ext cx="1063467" cy="73295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67" dirty="0"/>
                <a:t>On premise/ cloud</a:t>
              </a:r>
            </a:p>
          </p:txBody>
        </p:sp>
        <p:sp>
          <p:nvSpPr>
            <p:cNvPr id="15" name="Rounded Rectangle 14"/>
            <p:cNvSpPr/>
            <p:nvPr/>
          </p:nvSpPr>
          <p:spPr>
            <a:xfrm>
              <a:off x="7469002" y="3292378"/>
              <a:ext cx="1063467" cy="73037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67" dirty="0"/>
                <a:t>Data Preparation- Train &amp; Test set </a:t>
              </a:r>
            </a:p>
          </p:txBody>
        </p:sp>
        <p:sp>
          <p:nvSpPr>
            <p:cNvPr id="16" name="Rounded Rectangle 15"/>
            <p:cNvSpPr/>
            <p:nvPr/>
          </p:nvSpPr>
          <p:spPr>
            <a:xfrm>
              <a:off x="7496033" y="4253222"/>
              <a:ext cx="1056686" cy="48733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67" dirty="0"/>
                <a:t>Apply ML Algorithm</a:t>
              </a:r>
            </a:p>
          </p:txBody>
        </p:sp>
        <p:sp>
          <p:nvSpPr>
            <p:cNvPr id="17" name="Rounded Rectangle 16"/>
            <p:cNvSpPr/>
            <p:nvPr/>
          </p:nvSpPr>
          <p:spPr>
            <a:xfrm>
              <a:off x="7481547" y="4971021"/>
              <a:ext cx="1063467" cy="591578"/>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67" dirty="0"/>
                <a:t>Evaluate Model</a:t>
              </a:r>
            </a:p>
          </p:txBody>
        </p:sp>
        <p:sp>
          <p:nvSpPr>
            <p:cNvPr id="18" name="Rounded Rectangle 17"/>
            <p:cNvSpPr/>
            <p:nvPr/>
          </p:nvSpPr>
          <p:spPr>
            <a:xfrm>
              <a:off x="9108112" y="4017934"/>
              <a:ext cx="1201745" cy="87866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67" dirty="0"/>
                <a:t>Deploy model in suitable environment</a:t>
              </a:r>
            </a:p>
          </p:txBody>
        </p:sp>
        <p:sp>
          <p:nvSpPr>
            <p:cNvPr id="19" name="Rounded Rectangle 18"/>
            <p:cNvSpPr/>
            <p:nvPr/>
          </p:nvSpPr>
          <p:spPr>
            <a:xfrm>
              <a:off x="3973527" y="3403934"/>
              <a:ext cx="1215837" cy="40606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67" dirty="0"/>
                <a:t>Data Ingestion </a:t>
              </a:r>
            </a:p>
          </p:txBody>
        </p:sp>
        <p:sp>
          <p:nvSpPr>
            <p:cNvPr id="20" name="Rounded Rectangle 19"/>
            <p:cNvSpPr/>
            <p:nvPr/>
          </p:nvSpPr>
          <p:spPr>
            <a:xfrm>
              <a:off x="3954431" y="4020753"/>
              <a:ext cx="1234934" cy="40606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67" dirty="0"/>
                <a:t>Extract- Stage</a:t>
              </a:r>
            </a:p>
          </p:txBody>
        </p:sp>
        <p:sp>
          <p:nvSpPr>
            <p:cNvPr id="21" name="Rounded Rectangle 20"/>
            <p:cNvSpPr/>
            <p:nvPr/>
          </p:nvSpPr>
          <p:spPr>
            <a:xfrm>
              <a:off x="3954431" y="4607414"/>
              <a:ext cx="1234933" cy="40606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67" dirty="0"/>
                <a:t>Data Quality</a:t>
              </a:r>
            </a:p>
          </p:txBody>
        </p:sp>
        <p:sp>
          <p:nvSpPr>
            <p:cNvPr id="22" name="Rounded Rectangle 21"/>
            <p:cNvSpPr/>
            <p:nvPr/>
          </p:nvSpPr>
          <p:spPr>
            <a:xfrm>
              <a:off x="3954432" y="5186969"/>
              <a:ext cx="1253046" cy="63619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67" dirty="0"/>
                <a:t>Data Transformation &amp; Load </a:t>
              </a:r>
            </a:p>
          </p:txBody>
        </p:sp>
      </p:grpSp>
      <p:sp>
        <p:nvSpPr>
          <p:cNvPr id="43" name="Rectangle 42"/>
          <p:cNvSpPr/>
          <p:nvPr/>
        </p:nvSpPr>
        <p:spPr>
          <a:xfrm>
            <a:off x="10460817" y="5727381"/>
            <a:ext cx="1600000" cy="502400"/>
          </a:xfrm>
          <a:prstGeom prst="rect">
            <a:avLst/>
          </a:prstGeom>
          <a:solidFill>
            <a:schemeClr val="accent4">
              <a:lumMod val="20000"/>
              <a:lumOff val="8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422" b="1" dirty="0">
                <a:solidFill>
                  <a:schemeClr val="bg2">
                    <a:lumMod val="25000"/>
                  </a:schemeClr>
                </a:solidFill>
              </a:rPr>
              <a:t>R/Python/Java</a:t>
            </a:r>
          </a:p>
        </p:txBody>
      </p:sp>
      <p:sp>
        <p:nvSpPr>
          <p:cNvPr id="44" name="Rectangle 43"/>
          <p:cNvSpPr/>
          <p:nvPr/>
        </p:nvSpPr>
        <p:spPr>
          <a:xfrm>
            <a:off x="5094328" y="5748973"/>
            <a:ext cx="4314612" cy="502400"/>
          </a:xfrm>
          <a:prstGeom prst="rect">
            <a:avLst/>
          </a:prstGeom>
          <a:solidFill>
            <a:schemeClr val="accent4">
              <a:lumMod val="20000"/>
              <a:lumOff val="8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422" b="1" dirty="0">
                <a:solidFill>
                  <a:schemeClr val="bg2">
                    <a:lumMod val="25000"/>
                  </a:schemeClr>
                </a:solidFill>
              </a:rPr>
              <a:t>R/Python</a:t>
            </a:r>
          </a:p>
        </p:txBody>
      </p:sp>
      <p:sp>
        <p:nvSpPr>
          <p:cNvPr id="45" name="Rectangle 44"/>
          <p:cNvSpPr/>
          <p:nvPr/>
        </p:nvSpPr>
        <p:spPr>
          <a:xfrm>
            <a:off x="2139548" y="5750803"/>
            <a:ext cx="2607472" cy="502695"/>
          </a:xfrm>
          <a:prstGeom prst="rect">
            <a:avLst/>
          </a:prstGeom>
          <a:solidFill>
            <a:schemeClr val="accent4">
              <a:lumMod val="20000"/>
              <a:lumOff val="8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422" b="1" dirty="0">
                <a:solidFill>
                  <a:schemeClr val="bg2">
                    <a:lumMod val="25000"/>
                  </a:schemeClr>
                </a:solidFill>
              </a:rPr>
              <a:t>Distributed  System  like Hadoop Ecosystem  </a:t>
            </a:r>
          </a:p>
        </p:txBody>
      </p:sp>
      <p:sp>
        <p:nvSpPr>
          <p:cNvPr id="46" name="Rounded Rectangle 45"/>
          <p:cNvSpPr/>
          <p:nvPr/>
        </p:nvSpPr>
        <p:spPr>
          <a:xfrm>
            <a:off x="10669076" y="4133862"/>
            <a:ext cx="1280000" cy="6400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44" dirty="0"/>
              <a:t>Alerts/ Notification</a:t>
            </a:r>
          </a:p>
        </p:txBody>
      </p:sp>
    </p:spTree>
    <p:extLst>
      <p:ext uri="{BB962C8B-B14F-4D97-AF65-F5344CB8AC3E}">
        <p14:creationId xmlns:p14="http://schemas.microsoft.com/office/powerpoint/2010/main" val="4043648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31273"/>
            <a:ext cx="12192000" cy="124690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2"/>
          <p:cNvSpPr txBox="1"/>
          <p:nvPr/>
        </p:nvSpPr>
        <p:spPr>
          <a:xfrm>
            <a:off x="2526574" y="1009400"/>
            <a:ext cx="6792748" cy="674543"/>
          </a:xfrm>
          <a:prstGeom prst="rect">
            <a:avLst/>
          </a:prstGeom>
        </p:spPr>
        <p:txBody>
          <a:bodyPr vert="horz" wrap="square" lIns="0" tIns="58419" rIns="0" bIns="0" rtlCol="0">
            <a:spAutoFit/>
          </a:bodyPr>
          <a:lstStyle/>
          <a:p>
            <a:pPr marL="12700" marR="5080" algn="ctr">
              <a:spcBef>
                <a:spcPts val="720"/>
              </a:spcBef>
            </a:pPr>
            <a:r>
              <a:rPr lang="en-US" sz="4000" b="1" spc="25" dirty="0">
                <a:solidFill>
                  <a:schemeClr val="bg1"/>
                </a:solidFill>
                <a:latin typeface="Arial"/>
                <a:cs typeface="Arial"/>
              </a:rPr>
              <a:t>ACTION</a:t>
            </a:r>
            <a:endParaRPr sz="4000" dirty="0">
              <a:solidFill>
                <a:schemeClr val="bg1"/>
              </a:solidFill>
              <a:latin typeface="Arial"/>
              <a:cs typeface="Arial"/>
            </a:endParaRPr>
          </a:p>
        </p:txBody>
      </p:sp>
      <p:sp>
        <p:nvSpPr>
          <p:cNvPr id="6" name="TextBox 5"/>
          <p:cNvSpPr txBox="1"/>
          <p:nvPr/>
        </p:nvSpPr>
        <p:spPr>
          <a:xfrm>
            <a:off x="2526574" y="2241069"/>
            <a:ext cx="7138852" cy="2062103"/>
          </a:xfrm>
          <a:prstGeom prst="rect">
            <a:avLst/>
          </a:prstGeom>
          <a:noFill/>
        </p:spPr>
        <p:txBody>
          <a:bodyPr wrap="square" rtlCol="0">
            <a:spAutoFit/>
          </a:bodyPr>
          <a:lstStyle/>
          <a:p>
            <a:pPr algn="ctr"/>
            <a:r>
              <a:rPr lang="en-US" sz="2000" b="1" dirty="0"/>
              <a:t>Taking </a:t>
            </a:r>
            <a:r>
              <a:rPr lang="en-US" sz="2000" b="1" dirty="0">
                <a:solidFill>
                  <a:schemeClr val="tx2">
                    <a:lumMod val="75000"/>
                  </a:schemeClr>
                </a:solidFill>
              </a:rPr>
              <a:t>action</a:t>
            </a:r>
            <a:r>
              <a:rPr lang="en-US" sz="2000" b="1" dirty="0"/>
              <a:t> based on information and data </a:t>
            </a:r>
            <a:endParaRPr lang="en-US" sz="2000" b="1" dirty="0">
              <a:solidFill>
                <a:schemeClr val="tx2">
                  <a:lumMod val="75000"/>
                </a:schemeClr>
              </a:solidFill>
            </a:endParaRPr>
          </a:p>
          <a:p>
            <a:endParaRPr lang="en-US" b="1" dirty="0">
              <a:solidFill>
                <a:schemeClr val="tx2">
                  <a:lumMod val="75000"/>
                </a:schemeClr>
              </a:solidFill>
            </a:endParaRPr>
          </a:p>
          <a:p>
            <a:pPr marL="285750" indent="-285750" algn="ctr">
              <a:buFont typeface="Arial" panose="020B0604020202020204" pitchFamily="34" charset="0"/>
              <a:buChar char="•"/>
            </a:pPr>
            <a:r>
              <a:rPr lang="en-US" dirty="0"/>
              <a:t>Communicate with other machine(m2m)</a:t>
            </a:r>
          </a:p>
          <a:p>
            <a:pPr marL="285750" indent="-285750" algn="ctr">
              <a:buFont typeface="Arial" panose="020B0604020202020204" pitchFamily="34" charset="0"/>
              <a:buChar char="•"/>
            </a:pPr>
            <a:r>
              <a:rPr lang="en-US" dirty="0"/>
              <a:t>Send a notification(SMS, Email, text)</a:t>
            </a:r>
          </a:p>
          <a:p>
            <a:pPr marL="285750" indent="-285750" algn="ctr">
              <a:buFont typeface="Arial" panose="020B0604020202020204" pitchFamily="34" charset="0"/>
              <a:buChar char="•"/>
            </a:pPr>
            <a:r>
              <a:rPr lang="en-US" dirty="0"/>
              <a:t>Talk to another system</a:t>
            </a:r>
          </a:p>
          <a:p>
            <a:pPr marL="285750" indent="-285750" algn="ctr">
              <a:buFont typeface="Arial" panose="020B0604020202020204" pitchFamily="34" charset="0"/>
              <a:buChar char="•"/>
            </a:pPr>
            <a:r>
              <a:rPr lang="en-US" dirty="0"/>
              <a:t>Remote </a:t>
            </a:r>
            <a:r>
              <a:rPr lang="en-US" dirty="0" err="1"/>
              <a:t>maintainace</a:t>
            </a:r>
            <a:endParaRPr lang="en-US" dirty="0"/>
          </a:p>
          <a:p>
            <a:pPr marL="285750" indent="-285750" algn="ctr">
              <a:buFont typeface="Arial" panose="020B0604020202020204" pitchFamily="34" charset="0"/>
              <a:buChar char="•"/>
            </a:pPr>
            <a:r>
              <a:rPr lang="en-US" dirty="0"/>
              <a:t>Any other action based(Feedback to marketing/production/research)</a:t>
            </a:r>
          </a:p>
        </p:txBody>
      </p:sp>
    </p:spTree>
    <p:extLst>
      <p:ext uri="{BB962C8B-B14F-4D97-AF65-F5344CB8AC3E}">
        <p14:creationId xmlns:p14="http://schemas.microsoft.com/office/powerpoint/2010/main" val="367996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ensors and actuators"/>
          <p:cNvPicPr>
            <a:picLocks noChangeAspect="1" noChangeArrowheads="1"/>
          </p:cNvPicPr>
          <p:nvPr/>
        </p:nvPicPr>
        <p:blipFill rotWithShape="1">
          <a:blip r:embed="rId3">
            <a:extLst>
              <a:ext uri="{28A0092B-C50C-407E-A947-70E740481C1C}">
                <a14:useLocalDpi xmlns:a14="http://schemas.microsoft.com/office/drawing/2010/main" val="0"/>
              </a:ext>
            </a:extLst>
          </a:blip>
          <a:srcRect b="20371"/>
          <a:stretch/>
        </p:blipFill>
        <p:spPr bwMode="auto">
          <a:xfrm>
            <a:off x="887095" y="1082040"/>
            <a:ext cx="9875520" cy="39319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437849" y="5581030"/>
            <a:ext cx="5404878" cy="646331"/>
          </a:xfrm>
          <a:prstGeom prst="rect">
            <a:avLst/>
          </a:prstGeom>
        </p:spPr>
        <p:txBody>
          <a:bodyPr wrap="none">
            <a:spAutoFit/>
          </a:bodyPr>
          <a:lstStyle/>
          <a:p>
            <a:pPr marL="12700" marR="5080">
              <a:spcBef>
                <a:spcPts val="720"/>
              </a:spcBef>
            </a:pPr>
            <a:r>
              <a:rPr lang="en-US" sz="3600" b="1" spc="25" dirty="0">
                <a:latin typeface="Arial"/>
                <a:cs typeface="Arial"/>
              </a:rPr>
              <a:t>A SIMPLE </a:t>
            </a:r>
            <a:r>
              <a:rPr lang="en-US" sz="3600" b="1" spc="25" dirty="0" err="1">
                <a:latin typeface="Arial"/>
                <a:cs typeface="Arial"/>
              </a:rPr>
              <a:t>IoT</a:t>
            </a:r>
            <a:r>
              <a:rPr lang="en-US" sz="3600" b="1" spc="25" dirty="0">
                <a:latin typeface="Arial"/>
                <a:cs typeface="Arial"/>
              </a:rPr>
              <a:t> SYSTEM </a:t>
            </a:r>
            <a:endParaRPr lang="en-US" sz="3600" dirty="0">
              <a:latin typeface="Arial"/>
              <a:cs typeface="Arial"/>
            </a:endParaRPr>
          </a:p>
        </p:txBody>
      </p:sp>
    </p:spTree>
    <p:extLst>
      <p:ext uri="{BB962C8B-B14F-4D97-AF65-F5344CB8AC3E}">
        <p14:creationId xmlns:p14="http://schemas.microsoft.com/office/powerpoint/2010/main" val="3901100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owchart: Alternate Process 14"/>
          <p:cNvSpPr/>
          <p:nvPr/>
        </p:nvSpPr>
        <p:spPr>
          <a:xfrm>
            <a:off x="141098" y="1276061"/>
            <a:ext cx="1453016" cy="4351138"/>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70" dirty="0"/>
              <a:t>Data Sources</a:t>
            </a:r>
          </a:p>
        </p:txBody>
      </p:sp>
      <p:sp>
        <p:nvSpPr>
          <p:cNvPr id="16" name="Flowchart: Alternate Process 15"/>
          <p:cNvSpPr/>
          <p:nvPr/>
        </p:nvSpPr>
        <p:spPr>
          <a:xfrm>
            <a:off x="174730" y="1626575"/>
            <a:ext cx="1081070" cy="2407246"/>
          </a:xfrm>
          <a:prstGeom prst="flowChartAlternateProcess">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726" b="1" dirty="0">
                <a:solidFill>
                  <a:schemeClr val="tx1"/>
                </a:solidFill>
              </a:rPr>
              <a:t>New Data Sources</a:t>
            </a:r>
          </a:p>
        </p:txBody>
      </p:sp>
      <p:sp>
        <p:nvSpPr>
          <p:cNvPr id="17" name="Flowchart: Alternate Process 16"/>
          <p:cNvSpPr/>
          <p:nvPr/>
        </p:nvSpPr>
        <p:spPr>
          <a:xfrm>
            <a:off x="252117" y="1852833"/>
            <a:ext cx="924136" cy="34107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726" dirty="0">
                <a:solidFill>
                  <a:schemeClr val="tx2"/>
                </a:solidFill>
              </a:rPr>
              <a:t>       Machine</a:t>
            </a:r>
          </a:p>
          <a:p>
            <a:pPr algn="r"/>
            <a:r>
              <a:rPr lang="en-US" sz="726" dirty="0">
                <a:solidFill>
                  <a:schemeClr val="tx2"/>
                </a:solidFill>
              </a:rPr>
              <a:t>&amp; Sensor</a:t>
            </a: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448" y="1859692"/>
            <a:ext cx="445392" cy="323042"/>
          </a:xfrm>
          <a:prstGeom prst="rect">
            <a:avLst/>
          </a:prstGeom>
        </p:spPr>
      </p:pic>
      <p:sp>
        <p:nvSpPr>
          <p:cNvPr id="19" name="TextBox 18"/>
          <p:cNvSpPr txBox="1"/>
          <p:nvPr/>
        </p:nvSpPr>
        <p:spPr>
          <a:xfrm rot="16200000">
            <a:off x="-497246" y="3426315"/>
            <a:ext cx="3859230" cy="259751"/>
          </a:xfrm>
          <a:prstGeom prst="rect">
            <a:avLst/>
          </a:prstGeom>
          <a:solidFill>
            <a:schemeClr val="accent6">
              <a:lumMod val="20000"/>
              <a:lumOff val="80000"/>
            </a:schemeClr>
          </a:solidFill>
        </p:spPr>
        <p:txBody>
          <a:bodyPr wrap="square" rtlCol="0">
            <a:spAutoFit/>
          </a:bodyPr>
          <a:lstStyle/>
          <a:p>
            <a:pPr algn="ctr"/>
            <a:r>
              <a:rPr lang="en-US" sz="1088" dirty="0">
                <a:solidFill>
                  <a:schemeClr val="tx2"/>
                </a:solidFill>
              </a:rPr>
              <a:t>Data Acquisition and Application Access</a:t>
            </a:r>
          </a:p>
        </p:txBody>
      </p:sp>
      <p:sp>
        <p:nvSpPr>
          <p:cNvPr id="20" name="Flowchart: Alternate Process 19"/>
          <p:cNvSpPr/>
          <p:nvPr/>
        </p:nvSpPr>
        <p:spPr>
          <a:xfrm>
            <a:off x="249507" y="2272702"/>
            <a:ext cx="924136" cy="34107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26" dirty="0">
                <a:solidFill>
                  <a:schemeClr val="tx2"/>
                </a:solidFill>
              </a:rPr>
              <a:t>               Image</a:t>
            </a:r>
          </a:p>
          <a:p>
            <a:r>
              <a:rPr lang="en-US" sz="726" dirty="0">
                <a:solidFill>
                  <a:schemeClr val="tx2"/>
                </a:solidFill>
              </a:rPr>
              <a:t>             &amp; video</a:t>
            </a:r>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633" y="2295204"/>
            <a:ext cx="296434" cy="296434"/>
          </a:xfrm>
          <a:prstGeom prst="rect">
            <a:avLst/>
          </a:prstGeom>
        </p:spPr>
      </p:pic>
      <p:sp>
        <p:nvSpPr>
          <p:cNvPr id="23" name="Flowchart: Alternate Process 22"/>
          <p:cNvSpPr/>
          <p:nvPr/>
        </p:nvSpPr>
        <p:spPr>
          <a:xfrm>
            <a:off x="231251" y="2692575"/>
            <a:ext cx="924136" cy="34107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26" dirty="0">
                <a:solidFill>
                  <a:schemeClr val="tx2"/>
                </a:solidFill>
              </a:rPr>
              <a:t>           Enterprise                     </a:t>
            </a:r>
          </a:p>
          <a:p>
            <a:r>
              <a:rPr lang="en-US" sz="726" dirty="0">
                <a:solidFill>
                  <a:schemeClr val="tx2"/>
                </a:solidFill>
              </a:rPr>
              <a:t>             Data</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5491" y="2712646"/>
            <a:ext cx="255926" cy="306223"/>
          </a:xfrm>
          <a:prstGeom prst="rect">
            <a:avLst/>
          </a:prstGeom>
        </p:spPr>
      </p:pic>
      <p:sp>
        <p:nvSpPr>
          <p:cNvPr id="27" name="Flowchart: Alternate Process 26"/>
          <p:cNvSpPr/>
          <p:nvPr/>
        </p:nvSpPr>
        <p:spPr>
          <a:xfrm>
            <a:off x="244289" y="3128092"/>
            <a:ext cx="924136" cy="34107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26" dirty="0">
                <a:solidFill>
                  <a:schemeClr val="tx2"/>
                </a:solidFill>
              </a:rPr>
              <a:t>               Web &amp; </a:t>
            </a:r>
          </a:p>
          <a:p>
            <a:r>
              <a:rPr lang="en-US" sz="726" dirty="0">
                <a:solidFill>
                  <a:schemeClr val="tx2"/>
                </a:solidFill>
              </a:rPr>
              <a:t>              Social</a:t>
            </a:r>
          </a:p>
        </p:txBody>
      </p:sp>
      <p:sp>
        <p:nvSpPr>
          <p:cNvPr id="29" name="Flowchart: Alternate Process 28"/>
          <p:cNvSpPr/>
          <p:nvPr/>
        </p:nvSpPr>
        <p:spPr>
          <a:xfrm>
            <a:off x="249507" y="3587083"/>
            <a:ext cx="924136" cy="34107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726" dirty="0">
                <a:solidFill>
                  <a:schemeClr val="tx2"/>
                </a:solidFill>
              </a:rPr>
              <a:t>       Internet       of Things</a:t>
            </a:r>
          </a:p>
        </p:txBody>
      </p:sp>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046" y="3169396"/>
            <a:ext cx="285886" cy="278880"/>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2065" y="3634102"/>
            <a:ext cx="374465" cy="261039"/>
          </a:xfrm>
          <a:prstGeom prst="rect">
            <a:avLst/>
          </a:prstGeom>
        </p:spPr>
      </p:pic>
      <p:sp>
        <p:nvSpPr>
          <p:cNvPr id="35" name="Flowchart: Alternate Process 34"/>
          <p:cNvSpPr/>
          <p:nvPr/>
        </p:nvSpPr>
        <p:spPr>
          <a:xfrm>
            <a:off x="174730" y="4152434"/>
            <a:ext cx="1081070" cy="1333371"/>
          </a:xfrm>
          <a:prstGeom prst="flowChartAlternateProcess">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726" b="1" dirty="0">
                <a:solidFill>
                  <a:schemeClr val="tx1"/>
                </a:solidFill>
              </a:rPr>
              <a:t>Traditional Data Sources</a:t>
            </a:r>
          </a:p>
        </p:txBody>
      </p:sp>
      <p:sp>
        <p:nvSpPr>
          <p:cNvPr id="36" name="Flowchart: Alternate Process 35"/>
          <p:cNvSpPr/>
          <p:nvPr/>
        </p:nvSpPr>
        <p:spPr>
          <a:xfrm>
            <a:off x="252117" y="4510827"/>
            <a:ext cx="924136" cy="239546"/>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   Transactional systems</a:t>
            </a:r>
          </a:p>
        </p:txBody>
      </p:sp>
      <p:sp>
        <p:nvSpPr>
          <p:cNvPr id="38" name="Flowchart: Alternate Process 37"/>
          <p:cNvSpPr/>
          <p:nvPr/>
        </p:nvSpPr>
        <p:spPr>
          <a:xfrm>
            <a:off x="249507" y="4809374"/>
            <a:ext cx="924136" cy="310068"/>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35" dirty="0">
                <a:solidFill>
                  <a:schemeClr val="tx2"/>
                </a:solidFill>
              </a:rPr>
              <a:t>Enterprise application system</a:t>
            </a:r>
          </a:p>
        </p:txBody>
      </p:sp>
      <p:sp>
        <p:nvSpPr>
          <p:cNvPr id="40" name="Flowchart: Alternate Process 39"/>
          <p:cNvSpPr/>
          <p:nvPr/>
        </p:nvSpPr>
        <p:spPr>
          <a:xfrm>
            <a:off x="231251" y="5158548"/>
            <a:ext cx="924136" cy="20864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External system</a:t>
            </a:r>
          </a:p>
        </p:txBody>
      </p:sp>
      <p:sp>
        <p:nvSpPr>
          <p:cNvPr id="24" name="Flowchart: Alternate Process 23"/>
          <p:cNvSpPr/>
          <p:nvPr/>
        </p:nvSpPr>
        <p:spPr>
          <a:xfrm>
            <a:off x="1880923" y="2266527"/>
            <a:ext cx="1081070" cy="2330607"/>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79" dirty="0"/>
              <a:t>Data Integration</a:t>
            </a:r>
          </a:p>
        </p:txBody>
      </p:sp>
      <p:sp>
        <p:nvSpPr>
          <p:cNvPr id="25" name="Flowchart: Alternate Process 24"/>
          <p:cNvSpPr/>
          <p:nvPr/>
        </p:nvSpPr>
        <p:spPr>
          <a:xfrm>
            <a:off x="1958310" y="2734706"/>
            <a:ext cx="924136" cy="160726"/>
          </a:xfrm>
          <a:prstGeom prst="flowChartAlternateProcess">
            <a:avLst/>
          </a:prstGeom>
          <a:solidFill>
            <a:schemeClr val="bg1"/>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Data Ingestion</a:t>
            </a:r>
          </a:p>
        </p:txBody>
      </p:sp>
      <p:sp>
        <p:nvSpPr>
          <p:cNvPr id="28" name="Flowchart: Alternate Process 27"/>
          <p:cNvSpPr/>
          <p:nvPr/>
        </p:nvSpPr>
        <p:spPr>
          <a:xfrm>
            <a:off x="1955701" y="2989874"/>
            <a:ext cx="924136" cy="25503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Extract - Stage</a:t>
            </a:r>
          </a:p>
        </p:txBody>
      </p:sp>
      <p:sp>
        <p:nvSpPr>
          <p:cNvPr id="30" name="Flowchart: Alternate Process 29"/>
          <p:cNvSpPr/>
          <p:nvPr/>
        </p:nvSpPr>
        <p:spPr>
          <a:xfrm>
            <a:off x="1937444" y="3699628"/>
            <a:ext cx="924136" cy="34107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Data Transformation</a:t>
            </a:r>
          </a:p>
        </p:txBody>
      </p:sp>
      <p:sp>
        <p:nvSpPr>
          <p:cNvPr id="31" name="Flowchart: Alternate Process 30"/>
          <p:cNvSpPr/>
          <p:nvPr/>
        </p:nvSpPr>
        <p:spPr>
          <a:xfrm>
            <a:off x="1950482" y="4135145"/>
            <a:ext cx="924136" cy="34107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Data Load</a:t>
            </a:r>
          </a:p>
        </p:txBody>
      </p:sp>
      <p:sp>
        <p:nvSpPr>
          <p:cNvPr id="46" name="Flowchart: Alternate Process 45"/>
          <p:cNvSpPr/>
          <p:nvPr/>
        </p:nvSpPr>
        <p:spPr>
          <a:xfrm>
            <a:off x="1968739" y="3315863"/>
            <a:ext cx="924136" cy="25503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Data Quality</a:t>
            </a:r>
          </a:p>
        </p:txBody>
      </p:sp>
      <p:sp>
        <p:nvSpPr>
          <p:cNvPr id="47" name="Flowchart: Alternate Process 46"/>
          <p:cNvSpPr/>
          <p:nvPr/>
        </p:nvSpPr>
        <p:spPr>
          <a:xfrm>
            <a:off x="3341481" y="2156994"/>
            <a:ext cx="1991367" cy="2593379"/>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79" dirty="0"/>
              <a:t>Analytical Sources</a:t>
            </a:r>
          </a:p>
        </p:txBody>
      </p:sp>
      <p:sp>
        <p:nvSpPr>
          <p:cNvPr id="48" name="Flowchart: Alternate Process 47"/>
          <p:cNvSpPr/>
          <p:nvPr/>
        </p:nvSpPr>
        <p:spPr>
          <a:xfrm>
            <a:off x="3470283" y="2519629"/>
            <a:ext cx="1730923" cy="686702"/>
          </a:xfrm>
          <a:prstGeom prst="flowChartAlternateProcess">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726" b="1" dirty="0">
                <a:solidFill>
                  <a:schemeClr val="tx1"/>
                </a:solidFill>
              </a:rPr>
              <a:t>Big Data - Hadoop</a:t>
            </a:r>
          </a:p>
        </p:txBody>
      </p:sp>
      <p:sp>
        <p:nvSpPr>
          <p:cNvPr id="49" name="Flowchart: Alternate Process 48"/>
          <p:cNvSpPr/>
          <p:nvPr/>
        </p:nvSpPr>
        <p:spPr>
          <a:xfrm>
            <a:off x="3657201" y="2745887"/>
            <a:ext cx="630732" cy="178231"/>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Landzone</a:t>
            </a:r>
          </a:p>
        </p:txBody>
      </p:sp>
      <p:sp>
        <p:nvSpPr>
          <p:cNvPr id="53" name="Flowchart: Alternate Process 52"/>
          <p:cNvSpPr/>
          <p:nvPr/>
        </p:nvSpPr>
        <p:spPr>
          <a:xfrm>
            <a:off x="4416949" y="2753580"/>
            <a:ext cx="693806" cy="178231"/>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Exploration</a:t>
            </a:r>
          </a:p>
        </p:txBody>
      </p:sp>
      <p:sp>
        <p:nvSpPr>
          <p:cNvPr id="54" name="Flowchart: Alternate Process 53"/>
          <p:cNvSpPr/>
          <p:nvPr/>
        </p:nvSpPr>
        <p:spPr>
          <a:xfrm>
            <a:off x="3670239" y="2993638"/>
            <a:ext cx="630732" cy="178231"/>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Archive</a:t>
            </a:r>
          </a:p>
        </p:txBody>
      </p:sp>
      <p:sp>
        <p:nvSpPr>
          <p:cNvPr id="55" name="Flowchart: Alternate Process 54"/>
          <p:cNvSpPr/>
          <p:nvPr/>
        </p:nvSpPr>
        <p:spPr>
          <a:xfrm>
            <a:off x="4429987" y="3001330"/>
            <a:ext cx="693806" cy="178231"/>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Indexing</a:t>
            </a:r>
          </a:p>
        </p:txBody>
      </p:sp>
      <p:sp>
        <p:nvSpPr>
          <p:cNvPr id="56" name="Flowchart: Alternate Process 55"/>
          <p:cNvSpPr/>
          <p:nvPr/>
        </p:nvSpPr>
        <p:spPr>
          <a:xfrm>
            <a:off x="3483321" y="3469168"/>
            <a:ext cx="1730923" cy="1237499"/>
          </a:xfrm>
          <a:prstGeom prst="flowChartAlternateProcess">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726" b="1" dirty="0">
                <a:solidFill>
                  <a:schemeClr val="tx1"/>
                </a:solidFill>
              </a:rPr>
              <a:t>Data Warehousing</a:t>
            </a:r>
          </a:p>
        </p:txBody>
      </p:sp>
      <p:sp>
        <p:nvSpPr>
          <p:cNvPr id="57" name="Flowchart: Alternate Process 56"/>
          <p:cNvSpPr/>
          <p:nvPr/>
        </p:nvSpPr>
        <p:spPr>
          <a:xfrm>
            <a:off x="3638703" y="3729063"/>
            <a:ext cx="693806" cy="26967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Data </a:t>
            </a:r>
          </a:p>
          <a:p>
            <a:pPr algn="ctr"/>
            <a:r>
              <a:rPr lang="en-US" sz="726" dirty="0">
                <a:solidFill>
                  <a:schemeClr val="tx2"/>
                </a:solidFill>
              </a:rPr>
              <a:t>Warehouse</a:t>
            </a:r>
          </a:p>
        </p:txBody>
      </p:sp>
      <p:sp>
        <p:nvSpPr>
          <p:cNvPr id="58" name="Flowchart: Alternate Process 57"/>
          <p:cNvSpPr/>
          <p:nvPr/>
        </p:nvSpPr>
        <p:spPr>
          <a:xfrm>
            <a:off x="4429987" y="3736756"/>
            <a:ext cx="693806" cy="261982"/>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In-memory Analytics</a:t>
            </a:r>
          </a:p>
        </p:txBody>
      </p:sp>
      <p:sp>
        <p:nvSpPr>
          <p:cNvPr id="59" name="Flowchart: Alternate Process 58"/>
          <p:cNvSpPr/>
          <p:nvPr/>
        </p:nvSpPr>
        <p:spPr>
          <a:xfrm>
            <a:off x="3651741" y="4055051"/>
            <a:ext cx="693806" cy="277515"/>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26" dirty="0">
                <a:solidFill>
                  <a:schemeClr val="tx2"/>
                </a:solidFill>
              </a:rPr>
              <a:t>Data Marts</a:t>
            </a:r>
          </a:p>
        </p:txBody>
      </p:sp>
      <p:sp>
        <p:nvSpPr>
          <p:cNvPr id="60" name="Flowchart: Alternate Process 59"/>
          <p:cNvSpPr/>
          <p:nvPr/>
        </p:nvSpPr>
        <p:spPr>
          <a:xfrm>
            <a:off x="4443025" y="4063810"/>
            <a:ext cx="693806" cy="250732"/>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Analytical appliances</a:t>
            </a:r>
          </a:p>
        </p:txBody>
      </p:sp>
      <p:sp>
        <p:nvSpPr>
          <p:cNvPr id="61" name="Down Arrow 60"/>
          <p:cNvSpPr/>
          <p:nvPr/>
        </p:nvSpPr>
        <p:spPr>
          <a:xfrm>
            <a:off x="3911322" y="3204577"/>
            <a:ext cx="300208" cy="26576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62" name="Flowchart: Alternate Process 61"/>
          <p:cNvSpPr/>
          <p:nvPr/>
        </p:nvSpPr>
        <p:spPr>
          <a:xfrm>
            <a:off x="3667630" y="4383643"/>
            <a:ext cx="630732" cy="178231"/>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ODS</a:t>
            </a:r>
          </a:p>
        </p:txBody>
      </p:sp>
      <p:sp>
        <p:nvSpPr>
          <p:cNvPr id="63" name="Flowchart: Alternate Process 62"/>
          <p:cNvSpPr/>
          <p:nvPr/>
        </p:nvSpPr>
        <p:spPr>
          <a:xfrm>
            <a:off x="4427378" y="4391335"/>
            <a:ext cx="693806" cy="178231"/>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Cubes</a:t>
            </a:r>
          </a:p>
        </p:txBody>
      </p:sp>
      <p:sp>
        <p:nvSpPr>
          <p:cNvPr id="50" name="Flowchart: Alternate Process 49"/>
          <p:cNvSpPr/>
          <p:nvPr/>
        </p:nvSpPr>
        <p:spPr>
          <a:xfrm>
            <a:off x="1883591" y="1341127"/>
            <a:ext cx="3563648" cy="597882"/>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79" dirty="0"/>
              <a:t>Real-time</a:t>
            </a:r>
            <a:r>
              <a:rPr lang="en-US" sz="1179" b="1" dirty="0">
                <a:solidFill>
                  <a:schemeClr val="tx1"/>
                </a:solidFill>
              </a:rPr>
              <a:t> </a:t>
            </a:r>
            <a:r>
              <a:rPr lang="en-US" sz="1179" dirty="0"/>
              <a:t>Analytical</a:t>
            </a:r>
            <a:r>
              <a:rPr lang="en-US" sz="1179" b="1" dirty="0">
                <a:solidFill>
                  <a:schemeClr val="tx1"/>
                </a:solidFill>
              </a:rPr>
              <a:t> </a:t>
            </a:r>
            <a:r>
              <a:rPr lang="en-US" sz="1179" dirty="0"/>
              <a:t>Processing</a:t>
            </a:r>
          </a:p>
          <a:p>
            <a:pPr algn="ctr"/>
            <a:endParaRPr lang="en-US" sz="1179" dirty="0"/>
          </a:p>
        </p:txBody>
      </p:sp>
      <p:sp>
        <p:nvSpPr>
          <p:cNvPr id="52" name="Flowchart: Alternate Process 51"/>
          <p:cNvSpPr/>
          <p:nvPr/>
        </p:nvSpPr>
        <p:spPr>
          <a:xfrm>
            <a:off x="1991577" y="1682207"/>
            <a:ext cx="974611" cy="187592"/>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Data Integration</a:t>
            </a:r>
          </a:p>
        </p:txBody>
      </p:sp>
      <p:sp>
        <p:nvSpPr>
          <p:cNvPr id="75" name="Flowchart: Alternate Process 74"/>
          <p:cNvSpPr/>
          <p:nvPr/>
        </p:nvSpPr>
        <p:spPr>
          <a:xfrm>
            <a:off x="3086864" y="1682332"/>
            <a:ext cx="1056677" cy="184843"/>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Predictive Analytics</a:t>
            </a:r>
          </a:p>
        </p:txBody>
      </p:sp>
      <p:sp>
        <p:nvSpPr>
          <p:cNvPr id="76" name="Flowchart: Alternate Process 75"/>
          <p:cNvSpPr/>
          <p:nvPr/>
        </p:nvSpPr>
        <p:spPr>
          <a:xfrm>
            <a:off x="4265235" y="1688394"/>
            <a:ext cx="1056677" cy="168039"/>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Real-Time Insights</a:t>
            </a:r>
          </a:p>
        </p:txBody>
      </p:sp>
      <p:sp>
        <p:nvSpPr>
          <p:cNvPr id="77" name="Down Arrow 76"/>
          <p:cNvSpPr/>
          <p:nvPr/>
        </p:nvSpPr>
        <p:spPr>
          <a:xfrm rot="10800000">
            <a:off x="4562783" y="3186632"/>
            <a:ext cx="300208" cy="26576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cxnSp>
        <p:nvCxnSpPr>
          <p:cNvPr id="4" name="Straight Arrow Connector 3"/>
          <p:cNvCxnSpPr/>
          <p:nvPr/>
        </p:nvCxnSpPr>
        <p:spPr>
          <a:xfrm>
            <a:off x="2914823" y="2812943"/>
            <a:ext cx="587541" cy="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1539602" y="2818324"/>
            <a:ext cx="401299" cy="0"/>
          </a:xfrm>
          <a:prstGeom prst="straightConnector1">
            <a:avLst/>
          </a:prstGeom>
          <a:ln w="1905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79" name="Down Arrow 78"/>
          <p:cNvSpPr/>
          <p:nvPr/>
        </p:nvSpPr>
        <p:spPr>
          <a:xfrm>
            <a:off x="2094469" y="1974223"/>
            <a:ext cx="300208" cy="26576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80" name="Down Arrow 79"/>
          <p:cNvSpPr/>
          <p:nvPr/>
        </p:nvSpPr>
        <p:spPr>
          <a:xfrm rot="10800000">
            <a:off x="2488551" y="1957289"/>
            <a:ext cx="300208" cy="29234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81" name="Down Arrow 80"/>
          <p:cNvSpPr/>
          <p:nvPr/>
        </p:nvSpPr>
        <p:spPr>
          <a:xfrm rot="16200000">
            <a:off x="1569337" y="1556364"/>
            <a:ext cx="300208" cy="321581"/>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83" name="Down Arrow 82"/>
          <p:cNvSpPr/>
          <p:nvPr/>
        </p:nvSpPr>
        <p:spPr>
          <a:xfrm rot="16200000">
            <a:off x="1562651" y="3262819"/>
            <a:ext cx="300208" cy="321581"/>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84" name="Down Arrow 83"/>
          <p:cNvSpPr/>
          <p:nvPr/>
        </p:nvSpPr>
        <p:spPr>
          <a:xfrm rot="16200000">
            <a:off x="3009981" y="3343418"/>
            <a:ext cx="300208" cy="321581"/>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85" name="Flowchart: Alternate Process 84"/>
          <p:cNvSpPr/>
          <p:nvPr/>
        </p:nvSpPr>
        <p:spPr>
          <a:xfrm>
            <a:off x="1856879" y="4852734"/>
            <a:ext cx="3563648" cy="597882"/>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79" dirty="0"/>
              <a:t>Shared Operational Information</a:t>
            </a:r>
          </a:p>
        </p:txBody>
      </p:sp>
      <p:sp>
        <p:nvSpPr>
          <p:cNvPr id="86" name="Flowchart: Alternate Process 85"/>
          <p:cNvSpPr/>
          <p:nvPr/>
        </p:nvSpPr>
        <p:spPr>
          <a:xfrm>
            <a:off x="2014556" y="5119872"/>
            <a:ext cx="732239" cy="249685"/>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Master &amp; Reference</a:t>
            </a:r>
          </a:p>
        </p:txBody>
      </p:sp>
      <p:sp>
        <p:nvSpPr>
          <p:cNvPr id="89" name="Flowchart: Alternate Process 88"/>
          <p:cNvSpPr/>
          <p:nvPr/>
        </p:nvSpPr>
        <p:spPr>
          <a:xfrm>
            <a:off x="2825436" y="5114700"/>
            <a:ext cx="732239" cy="249685"/>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Content Hub</a:t>
            </a:r>
          </a:p>
        </p:txBody>
      </p:sp>
      <p:sp>
        <p:nvSpPr>
          <p:cNvPr id="90" name="Flowchart: Alternate Process 89"/>
          <p:cNvSpPr/>
          <p:nvPr/>
        </p:nvSpPr>
        <p:spPr>
          <a:xfrm>
            <a:off x="3667630" y="5114700"/>
            <a:ext cx="732239" cy="249685"/>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Activity Hub</a:t>
            </a:r>
          </a:p>
        </p:txBody>
      </p:sp>
      <p:sp>
        <p:nvSpPr>
          <p:cNvPr id="91" name="Flowchart: Alternate Process 90"/>
          <p:cNvSpPr/>
          <p:nvPr/>
        </p:nvSpPr>
        <p:spPr>
          <a:xfrm>
            <a:off x="4478509" y="5109529"/>
            <a:ext cx="732239" cy="249685"/>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Metadata</a:t>
            </a:r>
          </a:p>
        </p:txBody>
      </p:sp>
      <p:sp>
        <p:nvSpPr>
          <p:cNvPr id="92" name="Down Arrow 91"/>
          <p:cNvSpPr/>
          <p:nvPr/>
        </p:nvSpPr>
        <p:spPr>
          <a:xfrm>
            <a:off x="2069538" y="4617488"/>
            <a:ext cx="300208" cy="26576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93" name="Down Arrow 92"/>
          <p:cNvSpPr/>
          <p:nvPr/>
        </p:nvSpPr>
        <p:spPr>
          <a:xfrm rot="10800000">
            <a:off x="2463619" y="4599543"/>
            <a:ext cx="300208" cy="26576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94" name="Down Arrow 93"/>
          <p:cNvSpPr/>
          <p:nvPr/>
        </p:nvSpPr>
        <p:spPr>
          <a:xfrm rot="16200000">
            <a:off x="1560476" y="4825312"/>
            <a:ext cx="300208" cy="321581"/>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95" name="Down Arrow 94"/>
          <p:cNvSpPr/>
          <p:nvPr/>
        </p:nvSpPr>
        <p:spPr>
          <a:xfrm rot="5400000">
            <a:off x="1548749" y="5180325"/>
            <a:ext cx="300208" cy="321581"/>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96" name="Flowchart: Alternate Process 95"/>
          <p:cNvSpPr/>
          <p:nvPr/>
        </p:nvSpPr>
        <p:spPr>
          <a:xfrm>
            <a:off x="5836506" y="1298894"/>
            <a:ext cx="1333156" cy="4351138"/>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70" dirty="0"/>
              <a:t>Information Access</a:t>
            </a:r>
          </a:p>
        </p:txBody>
      </p:sp>
      <p:sp>
        <p:nvSpPr>
          <p:cNvPr id="98" name="Flowchart: Alternate Process 97"/>
          <p:cNvSpPr/>
          <p:nvPr/>
        </p:nvSpPr>
        <p:spPr>
          <a:xfrm>
            <a:off x="5902194" y="1852833"/>
            <a:ext cx="1197714" cy="3655805"/>
          </a:xfrm>
          <a:prstGeom prst="flowChartAlternateProcess">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726" b="1" dirty="0">
                <a:solidFill>
                  <a:schemeClr val="tx1"/>
                </a:solidFill>
              </a:rPr>
              <a:t>Delivery &amp; Visualization</a:t>
            </a:r>
          </a:p>
        </p:txBody>
      </p:sp>
      <p:sp>
        <p:nvSpPr>
          <p:cNvPr id="99" name="Flowchart: Alternate Process 98"/>
          <p:cNvSpPr/>
          <p:nvPr/>
        </p:nvSpPr>
        <p:spPr>
          <a:xfrm>
            <a:off x="6136370" y="2277287"/>
            <a:ext cx="840124" cy="239546"/>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Data Services</a:t>
            </a:r>
          </a:p>
        </p:txBody>
      </p:sp>
      <p:sp>
        <p:nvSpPr>
          <p:cNvPr id="5" name="TextBox 4"/>
          <p:cNvSpPr txBox="1"/>
          <p:nvPr/>
        </p:nvSpPr>
        <p:spPr>
          <a:xfrm>
            <a:off x="5838475" y="3085066"/>
            <a:ext cx="352084" cy="954749"/>
          </a:xfrm>
          <a:prstGeom prst="rect">
            <a:avLst/>
          </a:prstGeom>
          <a:noFill/>
        </p:spPr>
        <p:txBody>
          <a:bodyPr vert="vert270" wrap="none" rtlCol="0">
            <a:spAutoFit/>
          </a:bodyPr>
          <a:lstStyle/>
          <a:p>
            <a:r>
              <a:rPr lang="en-US" sz="1088" dirty="0"/>
              <a:t>Semantic Layer</a:t>
            </a:r>
          </a:p>
        </p:txBody>
      </p:sp>
      <p:sp>
        <p:nvSpPr>
          <p:cNvPr id="101" name="Flowchart: Alternate Process 100"/>
          <p:cNvSpPr/>
          <p:nvPr/>
        </p:nvSpPr>
        <p:spPr>
          <a:xfrm>
            <a:off x="6131985" y="2644297"/>
            <a:ext cx="840124" cy="239546"/>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Data Publish</a:t>
            </a:r>
          </a:p>
        </p:txBody>
      </p:sp>
      <p:sp>
        <p:nvSpPr>
          <p:cNvPr id="102" name="Flowchart: Alternate Process 101"/>
          <p:cNvSpPr/>
          <p:nvPr/>
        </p:nvSpPr>
        <p:spPr>
          <a:xfrm>
            <a:off x="6140672" y="3027785"/>
            <a:ext cx="840124" cy="239546"/>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Data Access</a:t>
            </a:r>
          </a:p>
        </p:txBody>
      </p:sp>
      <p:sp>
        <p:nvSpPr>
          <p:cNvPr id="103" name="Flowchart: Alternate Process 102"/>
          <p:cNvSpPr/>
          <p:nvPr/>
        </p:nvSpPr>
        <p:spPr>
          <a:xfrm>
            <a:off x="6136287" y="3451986"/>
            <a:ext cx="840124" cy="239546"/>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Data Caching</a:t>
            </a:r>
          </a:p>
        </p:txBody>
      </p:sp>
      <p:sp>
        <p:nvSpPr>
          <p:cNvPr id="104" name="Flowchart: Alternate Process 103"/>
          <p:cNvSpPr/>
          <p:nvPr/>
        </p:nvSpPr>
        <p:spPr>
          <a:xfrm>
            <a:off x="6144387" y="3872216"/>
            <a:ext cx="840124" cy="239546"/>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Data Delivery</a:t>
            </a:r>
          </a:p>
        </p:txBody>
      </p:sp>
      <p:sp>
        <p:nvSpPr>
          <p:cNvPr id="105" name="Flowchart: Alternate Process 104"/>
          <p:cNvSpPr/>
          <p:nvPr/>
        </p:nvSpPr>
        <p:spPr>
          <a:xfrm>
            <a:off x="6140002" y="4242466"/>
            <a:ext cx="840124" cy="318837"/>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Data Virtualization</a:t>
            </a:r>
          </a:p>
        </p:txBody>
      </p:sp>
      <p:sp>
        <p:nvSpPr>
          <p:cNvPr id="106" name="Flowchart: Alternate Process 105"/>
          <p:cNvSpPr/>
          <p:nvPr/>
        </p:nvSpPr>
        <p:spPr>
          <a:xfrm>
            <a:off x="6148690" y="4640455"/>
            <a:ext cx="840124" cy="289850"/>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Data Federation</a:t>
            </a:r>
          </a:p>
        </p:txBody>
      </p:sp>
      <p:sp>
        <p:nvSpPr>
          <p:cNvPr id="107" name="Flowchart: Alternate Process 106"/>
          <p:cNvSpPr/>
          <p:nvPr/>
        </p:nvSpPr>
        <p:spPr>
          <a:xfrm>
            <a:off x="6144305" y="5032616"/>
            <a:ext cx="840124" cy="239546"/>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Data Link</a:t>
            </a:r>
          </a:p>
        </p:txBody>
      </p:sp>
      <p:sp>
        <p:nvSpPr>
          <p:cNvPr id="108" name="Down Arrow 107"/>
          <p:cNvSpPr/>
          <p:nvPr/>
        </p:nvSpPr>
        <p:spPr>
          <a:xfrm rot="16200000">
            <a:off x="5497092" y="1471849"/>
            <a:ext cx="300208" cy="35373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109" name="Down Arrow 108"/>
          <p:cNvSpPr/>
          <p:nvPr/>
        </p:nvSpPr>
        <p:spPr>
          <a:xfrm rot="16200000">
            <a:off x="5418912" y="3119762"/>
            <a:ext cx="300208" cy="47082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110" name="Down Arrow 109"/>
          <p:cNvSpPr/>
          <p:nvPr/>
        </p:nvSpPr>
        <p:spPr>
          <a:xfrm rot="16200000">
            <a:off x="5488231" y="4937592"/>
            <a:ext cx="300208" cy="389112"/>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111" name="Flowchart: Alternate Process 110"/>
          <p:cNvSpPr/>
          <p:nvPr/>
        </p:nvSpPr>
        <p:spPr>
          <a:xfrm>
            <a:off x="7501732" y="1278837"/>
            <a:ext cx="1991367" cy="4348362"/>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79" dirty="0"/>
              <a:t>Actionable Insight</a:t>
            </a:r>
          </a:p>
        </p:txBody>
      </p:sp>
      <p:sp>
        <p:nvSpPr>
          <p:cNvPr id="112" name="Flowchart: Alternate Process 111"/>
          <p:cNvSpPr/>
          <p:nvPr/>
        </p:nvSpPr>
        <p:spPr>
          <a:xfrm>
            <a:off x="7543988" y="1672687"/>
            <a:ext cx="1904015" cy="624274"/>
          </a:xfrm>
          <a:prstGeom prst="flowChartAlternateProcess">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726" b="1" dirty="0">
                <a:solidFill>
                  <a:schemeClr val="tx1"/>
                </a:solidFill>
              </a:rPr>
              <a:t>Decision Management</a:t>
            </a:r>
          </a:p>
        </p:txBody>
      </p:sp>
      <p:sp>
        <p:nvSpPr>
          <p:cNvPr id="113" name="Flowchart: Alternate Process 112"/>
          <p:cNvSpPr/>
          <p:nvPr/>
        </p:nvSpPr>
        <p:spPr>
          <a:xfrm>
            <a:off x="7722627" y="1883277"/>
            <a:ext cx="763186" cy="347323"/>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Rules Management</a:t>
            </a:r>
          </a:p>
        </p:txBody>
      </p:sp>
      <p:sp>
        <p:nvSpPr>
          <p:cNvPr id="117" name="Flowchart: Alternate Process 116"/>
          <p:cNvSpPr/>
          <p:nvPr/>
        </p:nvSpPr>
        <p:spPr>
          <a:xfrm>
            <a:off x="7557026" y="2347930"/>
            <a:ext cx="1904015" cy="1561424"/>
          </a:xfrm>
          <a:prstGeom prst="flowChartAlternateProcess">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726" b="1" dirty="0">
                <a:solidFill>
                  <a:schemeClr val="tx1"/>
                </a:solidFill>
              </a:rPr>
              <a:t>Reporting, Analysis &amp; </a:t>
            </a:r>
          </a:p>
          <a:p>
            <a:pPr algn="ctr"/>
            <a:r>
              <a:rPr lang="en-US" sz="726" b="1" dirty="0">
                <a:solidFill>
                  <a:schemeClr val="tx1"/>
                </a:solidFill>
              </a:rPr>
              <a:t>Content Analytics</a:t>
            </a:r>
          </a:p>
        </p:txBody>
      </p:sp>
      <p:sp>
        <p:nvSpPr>
          <p:cNvPr id="118" name="Flowchart: Alternate Process 117"/>
          <p:cNvSpPr/>
          <p:nvPr/>
        </p:nvSpPr>
        <p:spPr>
          <a:xfrm>
            <a:off x="7668910" y="2707921"/>
            <a:ext cx="839504" cy="26967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Planning &amp; Forecasting</a:t>
            </a:r>
          </a:p>
        </p:txBody>
      </p:sp>
      <p:sp>
        <p:nvSpPr>
          <p:cNvPr id="120" name="Flowchart: Alternate Process 119"/>
          <p:cNvSpPr/>
          <p:nvPr/>
        </p:nvSpPr>
        <p:spPr>
          <a:xfrm>
            <a:off x="7681948" y="3029391"/>
            <a:ext cx="839504" cy="229352"/>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Budgeting</a:t>
            </a:r>
          </a:p>
        </p:txBody>
      </p:sp>
      <p:sp>
        <p:nvSpPr>
          <p:cNvPr id="124" name="Flowchart: Alternate Process 123"/>
          <p:cNvSpPr/>
          <p:nvPr/>
        </p:nvSpPr>
        <p:spPr>
          <a:xfrm>
            <a:off x="8544726" y="1877350"/>
            <a:ext cx="839504" cy="347323"/>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Real Time Decision Management</a:t>
            </a:r>
          </a:p>
        </p:txBody>
      </p:sp>
      <p:sp>
        <p:nvSpPr>
          <p:cNvPr id="127" name="Flowchart: Alternate Process 126"/>
          <p:cNvSpPr/>
          <p:nvPr/>
        </p:nvSpPr>
        <p:spPr>
          <a:xfrm>
            <a:off x="8574900" y="2703490"/>
            <a:ext cx="763186" cy="26967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Scorecards,</a:t>
            </a:r>
          </a:p>
          <a:p>
            <a:pPr algn="ctr"/>
            <a:r>
              <a:rPr lang="en-US" sz="726" dirty="0">
                <a:solidFill>
                  <a:schemeClr val="tx2"/>
                </a:solidFill>
              </a:rPr>
              <a:t>Dashboards</a:t>
            </a:r>
          </a:p>
        </p:txBody>
      </p:sp>
      <p:sp>
        <p:nvSpPr>
          <p:cNvPr id="128" name="Flowchart: Alternate Process 127"/>
          <p:cNvSpPr/>
          <p:nvPr/>
        </p:nvSpPr>
        <p:spPr>
          <a:xfrm>
            <a:off x="8587939" y="3013493"/>
            <a:ext cx="763186" cy="252288"/>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Query &amp;</a:t>
            </a:r>
          </a:p>
          <a:p>
            <a:pPr algn="ctr"/>
            <a:r>
              <a:rPr lang="en-US" sz="726" dirty="0">
                <a:solidFill>
                  <a:schemeClr val="tx2"/>
                </a:solidFill>
              </a:rPr>
              <a:t>Analysis</a:t>
            </a:r>
          </a:p>
        </p:txBody>
      </p:sp>
      <p:sp>
        <p:nvSpPr>
          <p:cNvPr id="131" name="Flowchart: Alternate Process 130"/>
          <p:cNvSpPr/>
          <p:nvPr/>
        </p:nvSpPr>
        <p:spPr>
          <a:xfrm>
            <a:off x="7691479" y="3324819"/>
            <a:ext cx="839504" cy="172315"/>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Reporting</a:t>
            </a:r>
          </a:p>
        </p:txBody>
      </p:sp>
      <p:sp>
        <p:nvSpPr>
          <p:cNvPr id="132" name="Flowchart: Alternate Process 131"/>
          <p:cNvSpPr/>
          <p:nvPr/>
        </p:nvSpPr>
        <p:spPr>
          <a:xfrm>
            <a:off x="8597470" y="3326071"/>
            <a:ext cx="763186" cy="189547"/>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Storytelling</a:t>
            </a:r>
          </a:p>
        </p:txBody>
      </p:sp>
      <p:sp>
        <p:nvSpPr>
          <p:cNvPr id="133" name="Flowchart: Alternate Process 132"/>
          <p:cNvSpPr/>
          <p:nvPr/>
        </p:nvSpPr>
        <p:spPr>
          <a:xfrm>
            <a:off x="7679779" y="3560521"/>
            <a:ext cx="839504" cy="26967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Collaboration</a:t>
            </a:r>
          </a:p>
        </p:txBody>
      </p:sp>
      <p:sp>
        <p:nvSpPr>
          <p:cNvPr id="134" name="Flowchart: Alternate Process 133"/>
          <p:cNvSpPr/>
          <p:nvPr/>
        </p:nvSpPr>
        <p:spPr>
          <a:xfrm>
            <a:off x="8585770" y="3556091"/>
            <a:ext cx="763186" cy="26967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Alerting,</a:t>
            </a:r>
          </a:p>
          <a:p>
            <a:pPr algn="ctr"/>
            <a:r>
              <a:rPr lang="en-US" sz="726" dirty="0">
                <a:solidFill>
                  <a:schemeClr val="tx2"/>
                </a:solidFill>
              </a:rPr>
              <a:t>Monitoring</a:t>
            </a:r>
          </a:p>
        </p:txBody>
      </p:sp>
      <p:sp>
        <p:nvSpPr>
          <p:cNvPr id="135" name="Flowchart: Alternate Process 134"/>
          <p:cNvSpPr/>
          <p:nvPr/>
        </p:nvSpPr>
        <p:spPr>
          <a:xfrm>
            <a:off x="7567276" y="3955086"/>
            <a:ext cx="1904015" cy="426387"/>
          </a:xfrm>
          <a:prstGeom prst="flowChartAlternateProcess">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726" b="1" dirty="0">
                <a:solidFill>
                  <a:schemeClr val="tx1"/>
                </a:solidFill>
              </a:rPr>
              <a:t>Discovery &amp; Exploration</a:t>
            </a:r>
          </a:p>
        </p:txBody>
      </p:sp>
      <p:sp>
        <p:nvSpPr>
          <p:cNvPr id="136" name="Flowchart: Alternate Process 135"/>
          <p:cNvSpPr/>
          <p:nvPr/>
        </p:nvSpPr>
        <p:spPr>
          <a:xfrm>
            <a:off x="7745915" y="4136980"/>
            <a:ext cx="763186" cy="178231"/>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Annotation</a:t>
            </a:r>
          </a:p>
        </p:txBody>
      </p:sp>
      <p:sp>
        <p:nvSpPr>
          <p:cNvPr id="137" name="Flowchart: Alternate Process 136"/>
          <p:cNvSpPr/>
          <p:nvPr/>
        </p:nvSpPr>
        <p:spPr>
          <a:xfrm>
            <a:off x="7580314" y="4410972"/>
            <a:ext cx="1904015" cy="1173121"/>
          </a:xfrm>
          <a:prstGeom prst="flowChartAlternateProcess">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726" b="1" dirty="0">
                <a:solidFill>
                  <a:schemeClr val="tx1"/>
                </a:solidFill>
              </a:rPr>
              <a:t>Predictive Analytics &amp; Modeling</a:t>
            </a:r>
          </a:p>
        </p:txBody>
      </p:sp>
      <p:sp>
        <p:nvSpPr>
          <p:cNvPr id="138" name="Flowchart: Alternate Process 137"/>
          <p:cNvSpPr/>
          <p:nvPr/>
        </p:nvSpPr>
        <p:spPr>
          <a:xfrm>
            <a:off x="7692197" y="4676904"/>
            <a:ext cx="839504" cy="26967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Predictive Analytics</a:t>
            </a:r>
          </a:p>
        </p:txBody>
      </p:sp>
      <p:sp>
        <p:nvSpPr>
          <p:cNvPr id="139" name="Flowchart: Alternate Process 138"/>
          <p:cNvSpPr/>
          <p:nvPr/>
        </p:nvSpPr>
        <p:spPr>
          <a:xfrm>
            <a:off x="7705235" y="5012673"/>
            <a:ext cx="839504" cy="229352"/>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Simulation</a:t>
            </a:r>
          </a:p>
        </p:txBody>
      </p:sp>
      <p:sp>
        <p:nvSpPr>
          <p:cNvPr id="140" name="Flowchart: Alternate Process 139"/>
          <p:cNvSpPr/>
          <p:nvPr/>
        </p:nvSpPr>
        <p:spPr>
          <a:xfrm>
            <a:off x="8568014" y="4131053"/>
            <a:ext cx="839504" cy="178231"/>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Search</a:t>
            </a:r>
          </a:p>
        </p:txBody>
      </p:sp>
      <p:sp>
        <p:nvSpPr>
          <p:cNvPr id="141" name="Flowchart: Alternate Process 140"/>
          <p:cNvSpPr/>
          <p:nvPr/>
        </p:nvSpPr>
        <p:spPr>
          <a:xfrm>
            <a:off x="8598188" y="4672474"/>
            <a:ext cx="763186" cy="26967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Text Analytics</a:t>
            </a:r>
          </a:p>
        </p:txBody>
      </p:sp>
      <p:sp>
        <p:nvSpPr>
          <p:cNvPr id="142" name="Flowchart: Alternate Process 141"/>
          <p:cNvSpPr/>
          <p:nvPr/>
        </p:nvSpPr>
        <p:spPr>
          <a:xfrm>
            <a:off x="8611226" y="4996775"/>
            <a:ext cx="763186" cy="252288"/>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Optimization</a:t>
            </a:r>
          </a:p>
        </p:txBody>
      </p:sp>
      <p:sp>
        <p:nvSpPr>
          <p:cNvPr id="143" name="Flowchart: Alternate Process 142"/>
          <p:cNvSpPr/>
          <p:nvPr/>
        </p:nvSpPr>
        <p:spPr>
          <a:xfrm>
            <a:off x="7714767" y="5336699"/>
            <a:ext cx="839504" cy="172315"/>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Data Mining</a:t>
            </a:r>
          </a:p>
        </p:txBody>
      </p:sp>
      <p:sp>
        <p:nvSpPr>
          <p:cNvPr id="144" name="Flowchart: Alternate Process 143"/>
          <p:cNvSpPr/>
          <p:nvPr/>
        </p:nvSpPr>
        <p:spPr>
          <a:xfrm>
            <a:off x="8620757" y="5337951"/>
            <a:ext cx="763186" cy="189547"/>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Correlations</a:t>
            </a:r>
          </a:p>
        </p:txBody>
      </p:sp>
      <p:sp>
        <p:nvSpPr>
          <p:cNvPr id="147" name="Down Arrow 146"/>
          <p:cNvSpPr/>
          <p:nvPr/>
        </p:nvSpPr>
        <p:spPr>
          <a:xfrm rot="16200000">
            <a:off x="7208086" y="1897699"/>
            <a:ext cx="300208" cy="35373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150" name="Down Arrow 149"/>
          <p:cNvSpPr/>
          <p:nvPr/>
        </p:nvSpPr>
        <p:spPr>
          <a:xfrm rot="16200000">
            <a:off x="7217642" y="3081873"/>
            <a:ext cx="300208" cy="35373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151" name="Down Arrow 150"/>
          <p:cNvSpPr/>
          <p:nvPr/>
        </p:nvSpPr>
        <p:spPr>
          <a:xfrm rot="16200000">
            <a:off x="7217642" y="4050904"/>
            <a:ext cx="300208" cy="35373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152" name="Down Arrow 151"/>
          <p:cNvSpPr/>
          <p:nvPr/>
        </p:nvSpPr>
        <p:spPr>
          <a:xfrm rot="16200000">
            <a:off x="7217641" y="4838547"/>
            <a:ext cx="300208" cy="35373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114" name="Flowchart: Alternate Process 113"/>
          <p:cNvSpPr/>
          <p:nvPr/>
        </p:nvSpPr>
        <p:spPr>
          <a:xfrm>
            <a:off x="9825170" y="1298894"/>
            <a:ext cx="1157200" cy="4313776"/>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70" dirty="0"/>
              <a:t>Enhanced Diverse Applications</a:t>
            </a:r>
            <a:endParaRPr lang="en-US" sz="726" b="1" dirty="0">
              <a:solidFill>
                <a:schemeClr val="tx1"/>
              </a:solidFill>
            </a:endParaRPr>
          </a:p>
        </p:txBody>
      </p:sp>
      <p:sp>
        <p:nvSpPr>
          <p:cNvPr id="123" name="Flowchart: Alternate Process 122"/>
          <p:cNvSpPr/>
          <p:nvPr/>
        </p:nvSpPr>
        <p:spPr>
          <a:xfrm>
            <a:off x="9900712" y="4336211"/>
            <a:ext cx="938540" cy="352969"/>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       Global </a:t>
            </a:r>
          </a:p>
          <a:p>
            <a:pPr algn="ctr"/>
            <a:r>
              <a:rPr lang="en-US" sz="726" dirty="0">
                <a:solidFill>
                  <a:schemeClr val="tx2"/>
                </a:solidFill>
              </a:rPr>
              <a:t>           Economics</a:t>
            </a:r>
          </a:p>
        </p:txBody>
      </p:sp>
      <p:sp>
        <p:nvSpPr>
          <p:cNvPr id="125" name="Flowchart: Alternate Process 124"/>
          <p:cNvSpPr/>
          <p:nvPr/>
        </p:nvSpPr>
        <p:spPr>
          <a:xfrm>
            <a:off x="9900192" y="3771550"/>
            <a:ext cx="938540" cy="352969"/>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       Operations </a:t>
            </a:r>
          </a:p>
          <a:p>
            <a:pPr algn="ctr"/>
            <a:r>
              <a:rPr lang="en-US" sz="726" dirty="0">
                <a:solidFill>
                  <a:schemeClr val="tx2"/>
                </a:solidFill>
              </a:rPr>
              <a:t>      and Fraud</a:t>
            </a:r>
          </a:p>
          <a:p>
            <a:pPr algn="ctr"/>
            <a:endParaRPr lang="en-US" sz="726" dirty="0">
              <a:solidFill>
                <a:schemeClr val="tx2"/>
              </a:solidFill>
            </a:endParaRPr>
          </a:p>
        </p:txBody>
      </p:sp>
      <p:sp>
        <p:nvSpPr>
          <p:cNvPr id="126" name="Flowchart: Alternate Process 125"/>
          <p:cNvSpPr/>
          <p:nvPr/>
        </p:nvSpPr>
        <p:spPr>
          <a:xfrm>
            <a:off x="9913230" y="3189991"/>
            <a:ext cx="938540" cy="352969"/>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      Risk                 </a:t>
            </a:r>
          </a:p>
          <a:p>
            <a:pPr algn="ctr"/>
            <a:r>
              <a:rPr lang="en-US" sz="726" dirty="0">
                <a:solidFill>
                  <a:schemeClr val="tx2"/>
                </a:solidFill>
              </a:rPr>
              <a:t>        Assessment</a:t>
            </a:r>
          </a:p>
        </p:txBody>
      </p:sp>
      <p:sp>
        <p:nvSpPr>
          <p:cNvPr id="129" name="Flowchart: Alternate Process 128"/>
          <p:cNvSpPr/>
          <p:nvPr/>
        </p:nvSpPr>
        <p:spPr>
          <a:xfrm>
            <a:off x="9926268" y="2655376"/>
            <a:ext cx="938540" cy="352969"/>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       Business</a:t>
            </a:r>
          </a:p>
          <a:p>
            <a:pPr algn="ctr"/>
            <a:r>
              <a:rPr lang="en-US" sz="726" dirty="0">
                <a:solidFill>
                  <a:schemeClr val="tx2"/>
                </a:solidFill>
              </a:rPr>
              <a:t>       Performance</a:t>
            </a:r>
          </a:p>
          <a:p>
            <a:pPr algn="ctr"/>
            <a:endParaRPr lang="en-US" sz="726" dirty="0">
              <a:solidFill>
                <a:schemeClr val="tx2"/>
              </a:solidFill>
            </a:endParaRPr>
          </a:p>
        </p:txBody>
      </p:sp>
      <p:sp>
        <p:nvSpPr>
          <p:cNvPr id="145" name="Flowchart: Alternate Process 144"/>
          <p:cNvSpPr/>
          <p:nvPr/>
        </p:nvSpPr>
        <p:spPr>
          <a:xfrm>
            <a:off x="9939308" y="2105114"/>
            <a:ext cx="938540" cy="352969"/>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New Business Model</a:t>
            </a:r>
          </a:p>
          <a:p>
            <a:pPr algn="ctr"/>
            <a:endParaRPr lang="en-US" sz="726" dirty="0">
              <a:solidFill>
                <a:schemeClr val="tx2"/>
              </a:solidFill>
            </a:endParaRPr>
          </a:p>
        </p:txBody>
      </p:sp>
      <p:sp>
        <p:nvSpPr>
          <p:cNvPr id="146" name="Flowchart: Alternate Process 145"/>
          <p:cNvSpPr/>
          <p:nvPr/>
        </p:nvSpPr>
        <p:spPr>
          <a:xfrm>
            <a:off x="9909979" y="4913402"/>
            <a:ext cx="938540" cy="352969"/>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        Governance</a:t>
            </a:r>
          </a:p>
        </p:txBody>
      </p:sp>
      <p:sp>
        <p:nvSpPr>
          <p:cNvPr id="7" name="AutoShape 4" descr="Image result for risk"/>
          <p:cNvSpPr>
            <a:spLocks noChangeAspect="1" noChangeArrowheads="1"/>
          </p:cNvSpPr>
          <p:nvPr/>
        </p:nvSpPr>
        <p:spPr bwMode="auto">
          <a:xfrm>
            <a:off x="141098" y="-130839"/>
            <a:ext cx="276436" cy="276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2931" tIns="41465" rIns="82931" bIns="41465" numCol="1" anchor="t" anchorCtr="0" compatLnSpc="1">
            <a:prstTxWarp prst="textNoShape">
              <a:avLst/>
            </a:prstTxWarp>
          </a:bodyPr>
          <a:lstStyle/>
          <a:p>
            <a:endParaRPr lang="en-US" sz="1632"/>
          </a:p>
        </p:txBody>
      </p:sp>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57739" y="3223267"/>
            <a:ext cx="216525" cy="191200"/>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82360" y="2216908"/>
            <a:ext cx="234585" cy="214389"/>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53269" y="2688235"/>
            <a:ext cx="261458" cy="250449"/>
          </a:xfrm>
          <a:prstGeom prst="rect">
            <a:avLst/>
          </a:prstGeom>
        </p:spPr>
      </p:pic>
      <p:pic>
        <p:nvPicPr>
          <p:cNvPr id="39" name="Picture 3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2316" y="3838850"/>
            <a:ext cx="243375" cy="202434"/>
          </a:xfrm>
          <a:prstGeom prst="rect">
            <a:avLst/>
          </a:prstGeom>
        </p:spPr>
      </p:pic>
      <p:pic>
        <p:nvPicPr>
          <p:cNvPr id="44" name="Pictur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83636" y="4387354"/>
            <a:ext cx="232032" cy="232032"/>
          </a:xfrm>
          <a:prstGeom prst="rect">
            <a:avLst/>
          </a:prstGeom>
        </p:spPr>
      </p:pic>
      <p:pic>
        <p:nvPicPr>
          <p:cNvPr id="45" name="Picture 4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52675" y="4950998"/>
            <a:ext cx="262652" cy="262652"/>
          </a:xfrm>
          <a:prstGeom prst="rect">
            <a:avLst/>
          </a:prstGeom>
        </p:spPr>
      </p:pic>
      <p:sp>
        <p:nvSpPr>
          <p:cNvPr id="148" name="Down Arrow 147"/>
          <p:cNvSpPr/>
          <p:nvPr/>
        </p:nvSpPr>
        <p:spPr>
          <a:xfrm rot="16200000">
            <a:off x="9515191" y="3470450"/>
            <a:ext cx="300208" cy="35373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121" name="Flowchart: Alternate Process 120"/>
          <p:cNvSpPr/>
          <p:nvPr/>
        </p:nvSpPr>
        <p:spPr>
          <a:xfrm>
            <a:off x="11139933" y="1317509"/>
            <a:ext cx="890095" cy="4313776"/>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270" dirty="0"/>
              <a:t>Multi-Channel</a:t>
            </a:r>
          </a:p>
          <a:p>
            <a:pPr algn="ctr"/>
            <a:r>
              <a:rPr lang="en-US" sz="1270" dirty="0"/>
              <a:t>Delivery</a:t>
            </a:r>
            <a:endParaRPr lang="en-US" sz="726" b="1" dirty="0">
              <a:solidFill>
                <a:schemeClr val="tx1"/>
              </a:solidFill>
            </a:endParaRPr>
          </a:p>
        </p:txBody>
      </p:sp>
      <p:sp>
        <p:nvSpPr>
          <p:cNvPr id="33794" name="AutoShape 2" descr="Image result for desktop icon"/>
          <p:cNvSpPr>
            <a:spLocks noChangeAspect="1" noChangeArrowheads="1"/>
          </p:cNvSpPr>
          <p:nvPr/>
        </p:nvSpPr>
        <p:spPr bwMode="auto">
          <a:xfrm>
            <a:off x="141098" y="-130839"/>
            <a:ext cx="276436" cy="276437"/>
          </a:xfrm>
          <a:prstGeom prst="rect">
            <a:avLst/>
          </a:prstGeom>
          <a:noFill/>
        </p:spPr>
        <p:txBody>
          <a:bodyPr vert="horz" wrap="square" lIns="82931" tIns="41465" rIns="82931" bIns="41465" numCol="1" anchor="t" anchorCtr="0" compatLnSpc="1">
            <a:prstTxWarp prst="textNoShape">
              <a:avLst/>
            </a:prstTxWarp>
          </a:bodyPr>
          <a:lstStyle/>
          <a:p>
            <a:endParaRPr lang="en-US" sz="1632"/>
          </a:p>
        </p:txBody>
      </p:sp>
      <p:sp>
        <p:nvSpPr>
          <p:cNvPr id="33796" name="AutoShape 4" descr="Image result for desktop icon"/>
          <p:cNvSpPr>
            <a:spLocks noChangeAspect="1" noChangeArrowheads="1"/>
          </p:cNvSpPr>
          <p:nvPr/>
        </p:nvSpPr>
        <p:spPr bwMode="auto">
          <a:xfrm>
            <a:off x="141098" y="-130839"/>
            <a:ext cx="276436" cy="276437"/>
          </a:xfrm>
          <a:prstGeom prst="rect">
            <a:avLst/>
          </a:prstGeom>
          <a:noFill/>
        </p:spPr>
        <p:txBody>
          <a:bodyPr vert="horz" wrap="square" lIns="82931" tIns="41465" rIns="82931" bIns="41465" numCol="1" anchor="t" anchorCtr="0" compatLnSpc="1">
            <a:prstTxWarp prst="textNoShape">
              <a:avLst/>
            </a:prstTxWarp>
          </a:bodyPr>
          <a:lstStyle/>
          <a:p>
            <a:endParaRPr lang="en-US" sz="1632"/>
          </a:p>
        </p:txBody>
      </p:sp>
      <p:sp>
        <p:nvSpPr>
          <p:cNvPr id="153" name="Flowchart: Alternate Process 152"/>
          <p:cNvSpPr/>
          <p:nvPr/>
        </p:nvSpPr>
        <p:spPr>
          <a:xfrm>
            <a:off x="11200719" y="2037611"/>
            <a:ext cx="774598" cy="352969"/>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         Desktop</a:t>
            </a:r>
          </a:p>
        </p:txBody>
      </p:sp>
      <p:pic>
        <p:nvPicPr>
          <p:cNvPr id="33797" name="Picture 5" descr="C:\Users\user\Desktop\logo images\vestas\desktop.png"/>
          <p:cNvPicPr>
            <a:picLocks noChangeAspect="1" noChangeArrowheads="1"/>
          </p:cNvPicPr>
          <p:nvPr/>
        </p:nvPicPr>
        <p:blipFill>
          <a:blip r:embed="rId14" cstate="print"/>
          <a:srcRect/>
          <a:stretch>
            <a:fillRect/>
          </a:stretch>
        </p:blipFill>
        <p:spPr bwMode="auto">
          <a:xfrm>
            <a:off x="11248054" y="2102400"/>
            <a:ext cx="280756" cy="280756"/>
          </a:xfrm>
          <a:prstGeom prst="rect">
            <a:avLst/>
          </a:prstGeom>
        </p:spPr>
      </p:pic>
      <p:sp>
        <p:nvSpPr>
          <p:cNvPr id="154" name="Flowchart: Alternate Process 153"/>
          <p:cNvSpPr/>
          <p:nvPr/>
        </p:nvSpPr>
        <p:spPr>
          <a:xfrm>
            <a:off x="11200719" y="2521375"/>
            <a:ext cx="774598" cy="352969"/>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         Laptop</a:t>
            </a:r>
          </a:p>
        </p:txBody>
      </p:sp>
      <p:pic>
        <p:nvPicPr>
          <p:cNvPr id="33798" name="Picture 6" descr="C:\Users\user\Desktop\logo images\vestas\laptop.png"/>
          <p:cNvPicPr>
            <a:picLocks noChangeAspect="1" noChangeArrowheads="1"/>
          </p:cNvPicPr>
          <p:nvPr/>
        </p:nvPicPr>
        <p:blipFill>
          <a:blip r:embed="rId15" cstate="print"/>
          <a:srcRect/>
          <a:stretch>
            <a:fillRect/>
          </a:stretch>
        </p:blipFill>
        <p:spPr bwMode="auto">
          <a:xfrm>
            <a:off x="11258468" y="2533682"/>
            <a:ext cx="280756" cy="280756"/>
          </a:xfrm>
          <a:prstGeom prst="rect">
            <a:avLst/>
          </a:prstGeom>
          <a:noFill/>
        </p:spPr>
      </p:pic>
      <p:sp>
        <p:nvSpPr>
          <p:cNvPr id="155" name="Flowchart: Alternate Process 154"/>
          <p:cNvSpPr/>
          <p:nvPr/>
        </p:nvSpPr>
        <p:spPr>
          <a:xfrm>
            <a:off x="11200719" y="3005138"/>
            <a:ext cx="774598" cy="352969"/>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         Mobile</a:t>
            </a:r>
          </a:p>
        </p:txBody>
      </p:sp>
      <p:pic>
        <p:nvPicPr>
          <p:cNvPr id="33799" name="Picture 7" descr="C:\Users\user\Desktop\logo images\vestas\cell.png"/>
          <p:cNvPicPr>
            <a:picLocks noChangeAspect="1" noChangeArrowheads="1"/>
          </p:cNvPicPr>
          <p:nvPr/>
        </p:nvPicPr>
        <p:blipFill>
          <a:blip r:embed="rId16" cstate="print"/>
          <a:srcRect/>
          <a:stretch>
            <a:fillRect/>
          </a:stretch>
        </p:blipFill>
        <p:spPr bwMode="auto">
          <a:xfrm>
            <a:off x="11249948" y="3042060"/>
            <a:ext cx="280756" cy="280756"/>
          </a:xfrm>
          <a:prstGeom prst="rect">
            <a:avLst/>
          </a:prstGeom>
          <a:noFill/>
        </p:spPr>
      </p:pic>
      <p:sp>
        <p:nvSpPr>
          <p:cNvPr id="156" name="Flowchart: Alternate Process 155"/>
          <p:cNvSpPr/>
          <p:nvPr/>
        </p:nvSpPr>
        <p:spPr>
          <a:xfrm>
            <a:off x="11200719" y="3488902"/>
            <a:ext cx="774598" cy="352969"/>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            Tablet</a:t>
            </a:r>
          </a:p>
        </p:txBody>
      </p:sp>
      <p:pic>
        <p:nvPicPr>
          <p:cNvPr id="33800" name="Picture 8" descr="C:\Users\user\Desktop\logo images\vestas\tablet.png"/>
          <p:cNvPicPr>
            <a:picLocks noChangeAspect="1" noChangeArrowheads="1"/>
          </p:cNvPicPr>
          <p:nvPr/>
        </p:nvPicPr>
        <p:blipFill>
          <a:blip r:embed="rId17"/>
          <a:srcRect/>
          <a:stretch>
            <a:fillRect/>
          </a:stretch>
        </p:blipFill>
        <p:spPr bwMode="auto">
          <a:xfrm>
            <a:off x="11211171" y="3535290"/>
            <a:ext cx="362134" cy="252769"/>
          </a:xfrm>
          <a:prstGeom prst="rect">
            <a:avLst/>
          </a:prstGeom>
          <a:noFill/>
        </p:spPr>
      </p:pic>
      <p:sp>
        <p:nvSpPr>
          <p:cNvPr id="157" name="Flowchart: Alternate Process 156"/>
          <p:cNvSpPr/>
          <p:nvPr/>
        </p:nvSpPr>
        <p:spPr>
          <a:xfrm>
            <a:off x="11200719" y="3903557"/>
            <a:ext cx="774598" cy="352969"/>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            Email</a:t>
            </a:r>
          </a:p>
        </p:txBody>
      </p:sp>
      <p:pic>
        <p:nvPicPr>
          <p:cNvPr id="33802" name="Picture 10" descr="C:\Users\user\Desktop\logo images\vestas\email.png"/>
          <p:cNvPicPr>
            <a:picLocks noChangeAspect="1" noChangeArrowheads="1"/>
          </p:cNvPicPr>
          <p:nvPr/>
        </p:nvPicPr>
        <p:blipFill>
          <a:blip r:embed="rId18"/>
          <a:srcRect/>
          <a:stretch>
            <a:fillRect/>
          </a:stretch>
        </p:blipFill>
        <p:spPr bwMode="auto">
          <a:xfrm>
            <a:off x="11259414" y="3927224"/>
            <a:ext cx="287797" cy="287797"/>
          </a:xfrm>
          <a:prstGeom prst="rect">
            <a:avLst/>
          </a:prstGeom>
          <a:noFill/>
        </p:spPr>
      </p:pic>
      <p:sp>
        <p:nvSpPr>
          <p:cNvPr id="158" name="Flowchart: Alternate Process 157"/>
          <p:cNvSpPr/>
          <p:nvPr/>
        </p:nvSpPr>
        <p:spPr>
          <a:xfrm>
            <a:off x="11200719" y="4318212"/>
            <a:ext cx="774598" cy="352969"/>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         SMS</a:t>
            </a:r>
          </a:p>
        </p:txBody>
      </p:sp>
      <p:pic>
        <p:nvPicPr>
          <p:cNvPr id="33803" name="Picture 11" descr="C:\Users\user\Desktop\logo images\vestas\sms.png"/>
          <p:cNvPicPr>
            <a:picLocks noChangeAspect="1" noChangeArrowheads="1"/>
          </p:cNvPicPr>
          <p:nvPr/>
        </p:nvPicPr>
        <p:blipFill>
          <a:blip r:embed="rId19" cstate="print"/>
          <a:srcRect/>
          <a:stretch>
            <a:fillRect/>
          </a:stretch>
        </p:blipFill>
        <p:spPr bwMode="auto">
          <a:xfrm>
            <a:off x="11269828" y="4364600"/>
            <a:ext cx="280036" cy="280036"/>
          </a:xfrm>
          <a:prstGeom prst="rect">
            <a:avLst/>
          </a:prstGeom>
          <a:noFill/>
        </p:spPr>
      </p:pic>
      <p:sp>
        <p:nvSpPr>
          <p:cNvPr id="159" name="Flowchart: Alternate Process 158"/>
          <p:cNvSpPr/>
          <p:nvPr/>
        </p:nvSpPr>
        <p:spPr>
          <a:xfrm>
            <a:off x="11200719" y="4801975"/>
            <a:ext cx="774598" cy="352969"/>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6" dirty="0">
                <a:solidFill>
                  <a:schemeClr val="tx2"/>
                </a:solidFill>
              </a:rPr>
              <a:t>         Print</a:t>
            </a:r>
          </a:p>
        </p:txBody>
      </p:sp>
      <p:pic>
        <p:nvPicPr>
          <p:cNvPr id="33804" name="Picture 12" descr="C:\Users\user\Desktop\logo images\vestas\print.png"/>
          <p:cNvPicPr>
            <a:picLocks noChangeAspect="1" noChangeArrowheads="1"/>
          </p:cNvPicPr>
          <p:nvPr/>
        </p:nvPicPr>
        <p:blipFill>
          <a:blip r:embed="rId20"/>
          <a:srcRect/>
          <a:stretch>
            <a:fillRect/>
          </a:stretch>
        </p:blipFill>
        <p:spPr bwMode="auto">
          <a:xfrm>
            <a:off x="11200719" y="4824696"/>
            <a:ext cx="302352" cy="302352"/>
          </a:xfrm>
          <a:prstGeom prst="rect">
            <a:avLst/>
          </a:prstGeom>
          <a:noFill/>
        </p:spPr>
      </p:pic>
      <p:sp>
        <p:nvSpPr>
          <p:cNvPr id="160" name="Down Arrow 159"/>
          <p:cNvSpPr/>
          <p:nvPr/>
        </p:nvSpPr>
        <p:spPr>
          <a:xfrm rot="16200000">
            <a:off x="10916493" y="3565801"/>
            <a:ext cx="300209" cy="146411"/>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149" name="Rectangle 148"/>
          <p:cNvSpPr/>
          <p:nvPr/>
        </p:nvSpPr>
        <p:spPr>
          <a:xfrm>
            <a:off x="-12647" y="225627"/>
            <a:ext cx="12192000" cy="535728"/>
          </a:xfrm>
          <a:prstGeom prst="rect">
            <a:avLst/>
          </a:prstGeom>
          <a:solidFill>
            <a:schemeClr val="tx2">
              <a:lumMod val="75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61" name="Title 1"/>
          <p:cNvSpPr>
            <a:spLocks noGrp="1"/>
          </p:cNvSpPr>
          <p:nvPr>
            <p:ph type="title"/>
          </p:nvPr>
        </p:nvSpPr>
        <p:spPr>
          <a:xfrm>
            <a:off x="332488" y="210387"/>
            <a:ext cx="10515600" cy="642747"/>
          </a:xfrm>
        </p:spPr>
        <p:txBody>
          <a:bodyPr>
            <a:normAutofit/>
          </a:bodyPr>
          <a:lstStyle/>
          <a:p>
            <a:r>
              <a:rPr lang="en-US" sz="2400" kern="0" dirty="0">
                <a:solidFill>
                  <a:schemeClr val="bg1"/>
                </a:solidFill>
                <a:latin typeface="Arial" panose="020B0604020202020204" pitchFamily="34" charset="0"/>
                <a:cs typeface="Arial" panose="020B0604020202020204" pitchFamily="34" charset="0"/>
              </a:rPr>
              <a:t>Analytics Reference Architecture </a:t>
            </a:r>
            <a:endParaRPr lang="en-IN" sz="2400" kern="0" dirty="0">
              <a:solidFill>
                <a:schemeClr val="bg1"/>
              </a:solidFill>
              <a:latin typeface="Arial" panose="020B0604020202020204" pitchFamily="34" charset="0"/>
              <a:cs typeface="Arial" panose="020B0604020202020204" pitchFamily="34" charset="0"/>
            </a:endParaRPr>
          </a:p>
        </p:txBody>
      </p:sp>
      <p:sp>
        <p:nvSpPr>
          <p:cNvPr id="162" name="Rounded Rectangle 5">
            <a:extLst>
              <a:ext uri="{FF2B5EF4-FFF2-40B4-BE49-F238E27FC236}">
                <a16:creationId xmlns:a16="http://schemas.microsoft.com/office/drawing/2014/main" id="{263D26AC-4D03-49E7-A40E-FA338C126949}"/>
              </a:ext>
            </a:extLst>
          </p:cNvPr>
          <p:cNvSpPr/>
          <p:nvPr/>
        </p:nvSpPr>
        <p:spPr>
          <a:xfrm>
            <a:off x="140811" y="5718983"/>
            <a:ext cx="11834506" cy="3074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Governance</a:t>
            </a:r>
            <a:r>
              <a:rPr lang="en-US" dirty="0"/>
              <a:t>					</a:t>
            </a:r>
            <a:r>
              <a:rPr lang="en-US" sz="1200" dirty="0">
                <a:solidFill>
                  <a:schemeClr val="tx1"/>
                </a:solidFill>
              </a:rPr>
              <a:t>Corporate Governance			Information</a:t>
            </a:r>
            <a:r>
              <a:rPr lang="en-US" sz="1200" dirty="0"/>
              <a:t> </a:t>
            </a:r>
            <a:r>
              <a:rPr lang="en-US" sz="1200" dirty="0">
                <a:solidFill>
                  <a:schemeClr val="tx1"/>
                </a:solidFill>
              </a:rPr>
              <a:t>Governance</a:t>
            </a:r>
          </a:p>
        </p:txBody>
      </p:sp>
      <p:sp>
        <p:nvSpPr>
          <p:cNvPr id="163" name="Rounded Rectangle 10">
            <a:extLst>
              <a:ext uri="{FF2B5EF4-FFF2-40B4-BE49-F238E27FC236}">
                <a16:creationId xmlns:a16="http://schemas.microsoft.com/office/drawing/2014/main" id="{8914FBE1-75EC-4248-B6E6-8061C0522782}"/>
              </a:ext>
            </a:extLst>
          </p:cNvPr>
          <p:cNvSpPr/>
          <p:nvPr/>
        </p:nvSpPr>
        <p:spPr>
          <a:xfrm>
            <a:off x="140809" y="6097910"/>
            <a:ext cx="11834508" cy="31895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Data Security and Business Continuity Management</a:t>
            </a:r>
            <a:endParaRPr lang="en-US" sz="1400" dirty="0">
              <a:solidFill>
                <a:schemeClr val="tx1"/>
              </a:solidFill>
            </a:endParaRPr>
          </a:p>
        </p:txBody>
      </p:sp>
      <p:sp>
        <p:nvSpPr>
          <p:cNvPr id="164" name="Rounded Rectangle 11">
            <a:extLst>
              <a:ext uri="{FF2B5EF4-FFF2-40B4-BE49-F238E27FC236}">
                <a16:creationId xmlns:a16="http://schemas.microsoft.com/office/drawing/2014/main" id="{D824A54E-C570-4348-B26D-4DB81413072D}"/>
              </a:ext>
            </a:extLst>
          </p:cNvPr>
          <p:cNvSpPr/>
          <p:nvPr/>
        </p:nvSpPr>
        <p:spPr>
          <a:xfrm>
            <a:off x="138220" y="6479154"/>
            <a:ext cx="11837097" cy="30097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Platforms</a:t>
            </a:r>
            <a:r>
              <a:rPr lang="en-US" dirty="0"/>
              <a:t>						</a:t>
            </a:r>
            <a:r>
              <a:rPr lang="en-US" sz="1200" dirty="0">
                <a:solidFill>
                  <a:schemeClr val="tx1"/>
                </a:solidFill>
              </a:rPr>
              <a:t>Private</a:t>
            </a:r>
            <a:r>
              <a:rPr lang="en-US" dirty="0"/>
              <a:t> </a:t>
            </a:r>
            <a:r>
              <a:rPr lang="en-US" sz="1200" dirty="0">
                <a:solidFill>
                  <a:schemeClr val="tx1"/>
                </a:solidFill>
              </a:rPr>
              <a:t>Clouds	Public Clouds	On-premises HW Solutions</a:t>
            </a:r>
          </a:p>
        </p:txBody>
      </p:sp>
    </p:spTree>
    <p:extLst>
      <p:ext uri="{BB962C8B-B14F-4D97-AF65-F5344CB8AC3E}">
        <p14:creationId xmlns:p14="http://schemas.microsoft.com/office/powerpoint/2010/main" val="3002563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676831" y="519147"/>
            <a:ext cx="5985226" cy="1687195"/>
          </a:xfrm>
          <a:prstGeom prst="rect">
            <a:avLst/>
          </a:prstGeom>
        </p:spPr>
        <p:txBody>
          <a:bodyPr vert="horz" wrap="square" lIns="0" tIns="58419" rIns="0" bIns="0" rtlCol="0">
            <a:spAutoFit/>
          </a:bodyPr>
          <a:lstStyle/>
          <a:p>
            <a:pPr marL="12700">
              <a:spcBef>
                <a:spcPts val="459"/>
              </a:spcBef>
            </a:pPr>
            <a:r>
              <a:rPr sz="2000" spc="-5" dirty="0">
                <a:latin typeface="Century Gothic"/>
                <a:cs typeface="Century Gothic"/>
              </a:rPr>
              <a:t>THE CURRENT ERA OF</a:t>
            </a:r>
            <a:r>
              <a:rPr sz="2000" spc="-45" dirty="0">
                <a:latin typeface="Century Gothic"/>
                <a:cs typeface="Century Gothic"/>
              </a:rPr>
              <a:t> </a:t>
            </a:r>
            <a:r>
              <a:rPr sz="2000" spc="-5" dirty="0">
                <a:latin typeface="Century Gothic"/>
                <a:cs typeface="Century Gothic"/>
              </a:rPr>
              <a:t>IOT</a:t>
            </a:r>
            <a:endParaRPr sz="2000" dirty="0">
              <a:latin typeface="Century Gothic"/>
              <a:cs typeface="Century Gothic"/>
            </a:endParaRPr>
          </a:p>
          <a:p>
            <a:pPr marL="12700" marR="5080">
              <a:spcBef>
                <a:spcPts val="720"/>
              </a:spcBef>
            </a:pPr>
            <a:r>
              <a:rPr sz="4000" b="1" spc="25" dirty="0">
                <a:latin typeface="Arial"/>
                <a:cs typeface="Arial"/>
              </a:rPr>
              <a:t>HOW </a:t>
            </a:r>
            <a:r>
              <a:rPr sz="4000" b="1" spc="-5" dirty="0">
                <a:latin typeface="Arial"/>
                <a:cs typeface="Arial"/>
              </a:rPr>
              <a:t>IS </a:t>
            </a:r>
            <a:r>
              <a:rPr sz="4000" b="1" spc="25" dirty="0">
                <a:latin typeface="Arial"/>
                <a:cs typeface="Arial"/>
              </a:rPr>
              <a:t>IT </a:t>
            </a:r>
            <a:r>
              <a:rPr sz="4000" b="1" spc="-10" dirty="0">
                <a:latin typeface="Arial"/>
                <a:cs typeface="Arial"/>
              </a:rPr>
              <a:t>DIFFERENT</a:t>
            </a:r>
            <a:r>
              <a:rPr sz="4000" b="1" spc="-114" dirty="0">
                <a:latin typeface="Arial"/>
                <a:cs typeface="Arial"/>
              </a:rPr>
              <a:t> </a:t>
            </a:r>
            <a:r>
              <a:rPr sz="4000" b="1" spc="50" dirty="0">
                <a:latin typeface="Arial"/>
                <a:cs typeface="Arial"/>
              </a:rPr>
              <a:t>FROM  </a:t>
            </a:r>
            <a:r>
              <a:rPr sz="4000" b="1" spc="85" dirty="0">
                <a:latin typeface="Arial"/>
                <a:cs typeface="Arial"/>
              </a:rPr>
              <a:t>M2M?</a:t>
            </a:r>
            <a:endParaRPr sz="4000" dirty="0">
              <a:latin typeface="Arial"/>
              <a:cs typeface="Arial"/>
            </a:endParaRPr>
          </a:p>
        </p:txBody>
      </p:sp>
      <p:sp>
        <p:nvSpPr>
          <p:cNvPr id="5" name="object 3"/>
          <p:cNvSpPr/>
          <p:nvPr/>
        </p:nvSpPr>
        <p:spPr>
          <a:xfrm>
            <a:off x="7005870" y="676893"/>
            <a:ext cx="4548821" cy="3570444"/>
          </a:xfrm>
          <a:prstGeom prst="rect">
            <a:avLst/>
          </a:prstGeom>
          <a:blipFill>
            <a:blip r:embed="rId2" cstate="print"/>
            <a:stretch>
              <a:fillRect/>
            </a:stretch>
          </a:blipFill>
        </p:spPr>
        <p:txBody>
          <a:bodyPr wrap="square" lIns="0" tIns="0" rIns="0" bIns="0" rtlCol="0"/>
          <a:lstStyle/>
          <a:p>
            <a:endParaRPr/>
          </a:p>
        </p:txBody>
      </p:sp>
      <p:sp>
        <p:nvSpPr>
          <p:cNvPr id="6" name="object 3"/>
          <p:cNvSpPr/>
          <p:nvPr/>
        </p:nvSpPr>
        <p:spPr>
          <a:xfrm>
            <a:off x="676831" y="3051958"/>
            <a:ext cx="5460085" cy="332726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39720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p:cNvSpPr/>
          <p:nvPr/>
        </p:nvSpPr>
        <p:spPr>
          <a:xfrm>
            <a:off x="6666250" y="756512"/>
            <a:ext cx="5209326" cy="4853219"/>
          </a:xfrm>
          <a:prstGeom prst="rect">
            <a:avLst/>
          </a:prstGeom>
          <a:blipFill>
            <a:blip r:embed="rId2" cstate="print"/>
            <a:stretch>
              <a:fillRect/>
            </a:stretch>
          </a:blipFill>
        </p:spPr>
        <p:txBody>
          <a:bodyPr wrap="square" lIns="0" tIns="0" rIns="0" bIns="0" rtlCol="0"/>
          <a:lstStyle/>
          <a:p>
            <a:endParaRPr/>
          </a:p>
        </p:txBody>
      </p:sp>
      <p:sp>
        <p:nvSpPr>
          <p:cNvPr id="7" name="Rectangle 6"/>
          <p:cNvSpPr/>
          <p:nvPr/>
        </p:nvSpPr>
        <p:spPr>
          <a:xfrm>
            <a:off x="408134" y="756512"/>
            <a:ext cx="1447960" cy="523220"/>
          </a:xfrm>
          <a:prstGeom prst="rect">
            <a:avLst/>
          </a:prstGeom>
          <a:noFill/>
        </p:spPr>
        <p:txBody>
          <a:bodyPr wrap="none" lIns="91440" tIns="45720" rIns="91440" bIns="45720">
            <a:spAutoFit/>
          </a:bodyPr>
          <a:lstStyle/>
          <a:p>
            <a:pPr algn="ctr"/>
            <a:r>
              <a:rPr lang="en-US" sz="2800" dirty="0">
                <a:ln w="0"/>
                <a:effectLst>
                  <a:outerShdw blurRad="38100" dist="19050" dir="2700000" algn="tl" rotWithShape="0">
                    <a:schemeClr val="dk1">
                      <a:alpha val="40000"/>
                    </a:schemeClr>
                  </a:outerShdw>
                </a:effectLst>
              </a:rPr>
              <a:t>AGENDA</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2" name="Rectangle 1"/>
          <p:cNvSpPr/>
          <p:nvPr/>
        </p:nvSpPr>
        <p:spPr>
          <a:xfrm>
            <a:off x="700879" y="1890459"/>
            <a:ext cx="6096000" cy="2585323"/>
          </a:xfrm>
          <a:prstGeom prst="rect">
            <a:avLst/>
          </a:prstGeom>
        </p:spPr>
        <p:txBody>
          <a:bodyPr>
            <a:spAutoFit/>
          </a:bodyPr>
          <a:lstStyle/>
          <a:p>
            <a:pPr marL="285750" indent="-285750">
              <a:buFont typeface="Courier New" panose="02070309020205020404" pitchFamily="49" charset="0"/>
              <a:buChar char="o"/>
            </a:pPr>
            <a:r>
              <a:rPr lang="en-US" dirty="0">
                <a:solidFill>
                  <a:srgbClr val="222222"/>
                </a:solidFill>
                <a:latin typeface="arial" panose="020B0604020202020204" pitchFamily="34" charset="0"/>
              </a:rPr>
              <a:t>Brief About </a:t>
            </a:r>
            <a:r>
              <a:rPr lang="en-US" dirty="0" err="1">
                <a:solidFill>
                  <a:srgbClr val="222222"/>
                </a:solidFill>
                <a:latin typeface="arial" panose="020B0604020202020204" pitchFamily="34" charset="0"/>
              </a:rPr>
              <a:t>IoT</a:t>
            </a:r>
            <a:br>
              <a:rPr lang="en-US" dirty="0">
                <a:solidFill>
                  <a:srgbClr val="222222"/>
                </a:solidFill>
                <a:latin typeface="arial" panose="020B0604020202020204" pitchFamily="34" charset="0"/>
              </a:rPr>
            </a:br>
            <a:endParaRPr lang="en-US" dirty="0">
              <a:solidFill>
                <a:srgbClr val="222222"/>
              </a:solidFill>
              <a:latin typeface="arial" panose="020B0604020202020204" pitchFamily="34" charset="0"/>
            </a:endParaRPr>
          </a:p>
          <a:p>
            <a:pPr marL="285750" indent="-285750">
              <a:buFont typeface="Courier New" panose="02070309020205020404" pitchFamily="49" charset="0"/>
              <a:buChar char="o"/>
            </a:pPr>
            <a:r>
              <a:rPr lang="en-US" dirty="0">
                <a:solidFill>
                  <a:srgbClr val="222222"/>
                </a:solidFill>
                <a:latin typeface="arial" panose="020B0604020202020204" pitchFamily="34" charset="0"/>
              </a:rPr>
              <a:t>End to End brief architecture of </a:t>
            </a:r>
            <a:r>
              <a:rPr lang="en-US" dirty="0" err="1">
                <a:solidFill>
                  <a:srgbClr val="222222"/>
                </a:solidFill>
                <a:latin typeface="arial" panose="020B0604020202020204" pitchFamily="34" charset="0"/>
              </a:rPr>
              <a:t>IoT</a:t>
            </a:r>
            <a:endParaRPr lang="en-US" dirty="0">
              <a:solidFill>
                <a:srgbClr val="222222"/>
              </a:solidFill>
              <a:latin typeface="arial" panose="020B0604020202020204" pitchFamily="34" charset="0"/>
            </a:endParaRPr>
          </a:p>
          <a:p>
            <a:pPr marL="285750" indent="-285750">
              <a:buFont typeface="Courier New" panose="02070309020205020404" pitchFamily="49" charset="0"/>
              <a:buChar char="o"/>
            </a:pPr>
            <a:endParaRPr lang="en-US" dirty="0">
              <a:solidFill>
                <a:srgbClr val="222222"/>
              </a:solidFill>
              <a:latin typeface="arial" panose="020B0604020202020204" pitchFamily="34" charset="0"/>
            </a:endParaRPr>
          </a:p>
          <a:p>
            <a:pPr marL="285750" indent="-285750">
              <a:buFont typeface="Courier New" panose="02070309020205020404" pitchFamily="49" charset="0"/>
              <a:buChar char="o"/>
            </a:pPr>
            <a:r>
              <a:rPr lang="en-US" dirty="0" err="1">
                <a:solidFill>
                  <a:srgbClr val="222222"/>
                </a:solidFill>
                <a:latin typeface="arial" panose="020B0604020202020204" pitchFamily="34" charset="0"/>
              </a:rPr>
              <a:t>IoT</a:t>
            </a:r>
            <a:r>
              <a:rPr lang="en-US" dirty="0">
                <a:solidFill>
                  <a:srgbClr val="222222"/>
                </a:solidFill>
                <a:latin typeface="arial" panose="020B0604020202020204" pitchFamily="34" charset="0"/>
              </a:rPr>
              <a:t> – Backbone of Data Analytics</a:t>
            </a:r>
          </a:p>
          <a:p>
            <a:pPr marL="285750" indent="-285750">
              <a:buFont typeface="Courier New" panose="02070309020205020404" pitchFamily="49" charset="0"/>
              <a:buChar char="o"/>
            </a:pPr>
            <a:endParaRPr lang="en-US" dirty="0">
              <a:solidFill>
                <a:srgbClr val="222222"/>
              </a:solidFill>
              <a:latin typeface="arial" panose="020B0604020202020204" pitchFamily="34" charset="0"/>
            </a:endParaRPr>
          </a:p>
          <a:p>
            <a:pPr marL="285750" indent="-285750">
              <a:buFont typeface="Courier New" panose="02070309020205020404" pitchFamily="49" charset="0"/>
              <a:buChar char="o"/>
            </a:pPr>
            <a:r>
              <a:rPr lang="en-US" dirty="0">
                <a:solidFill>
                  <a:srgbClr val="222222"/>
                </a:solidFill>
                <a:latin typeface="arial" panose="020B0604020202020204" pitchFamily="34" charset="0"/>
              </a:rPr>
              <a:t>Industry Use Case</a:t>
            </a:r>
            <a:br>
              <a:rPr lang="en-US" dirty="0">
                <a:solidFill>
                  <a:srgbClr val="222222"/>
                </a:solidFill>
                <a:latin typeface="arial" panose="020B0604020202020204" pitchFamily="34" charset="0"/>
              </a:rPr>
            </a:br>
            <a:endParaRPr lang="en-US" dirty="0">
              <a:solidFill>
                <a:srgbClr val="222222"/>
              </a:solidFill>
              <a:latin typeface="arial" panose="020B0604020202020204" pitchFamily="34" charset="0"/>
            </a:endParaRPr>
          </a:p>
          <a:p>
            <a:pPr marL="285750" indent="-285750">
              <a:buFont typeface="Courier New" panose="02070309020205020404" pitchFamily="49" charset="0"/>
              <a:buChar char="o"/>
            </a:pPr>
            <a:r>
              <a:rPr lang="en-US" dirty="0">
                <a:solidFill>
                  <a:srgbClr val="222222"/>
                </a:solidFill>
                <a:latin typeface="arial" panose="020B0604020202020204" pitchFamily="34" charset="0"/>
              </a:rPr>
              <a:t>Brief about Pre-Sales Role in IT Industry </a:t>
            </a:r>
            <a:endParaRPr lang="en-US"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3810774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470" b="1943"/>
          <a:stretch/>
        </p:blipFill>
        <p:spPr>
          <a:xfrm>
            <a:off x="2181497" y="1844855"/>
            <a:ext cx="7920990" cy="4464504"/>
          </a:xfrm>
          <a:prstGeom prst="rect">
            <a:avLst/>
          </a:prstGeom>
        </p:spPr>
      </p:pic>
      <p:sp>
        <p:nvSpPr>
          <p:cNvPr id="5" name="object 2"/>
          <p:cNvSpPr txBox="1"/>
          <p:nvPr/>
        </p:nvSpPr>
        <p:spPr>
          <a:xfrm>
            <a:off x="454762" y="218701"/>
            <a:ext cx="9394632" cy="551432"/>
          </a:xfrm>
          <a:prstGeom prst="rect">
            <a:avLst/>
          </a:prstGeom>
        </p:spPr>
        <p:txBody>
          <a:bodyPr vert="horz" wrap="square" lIns="0" tIns="58419" rIns="0" bIns="0" rtlCol="0">
            <a:spAutoFit/>
          </a:bodyPr>
          <a:lstStyle/>
          <a:p>
            <a:pPr marL="12700" marR="5080">
              <a:spcBef>
                <a:spcPts val="720"/>
              </a:spcBef>
            </a:pPr>
            <a:r>
              <a:rPr lang="en-US" sz="3200" b="1" spc="25" dirty="0">
                <a:latin typeface="Arial"/>
                <a:cs typeface="Arial"/>
              </a:rPr>
              <a:t>FUTURE PROSPECTS OF </a:t>
            </a:r>
            <a:r>
              <a:rPr lang="en-US" sz="3200" b="1" spc="25" dirty="0" err="1">
                <a:latin typeface="Arial"/>
                <a:cs typeface="Arial"/>
              </a:rPr>
              <a:t>IoT</a:t>
            </a:r>
            <a:endParaRPr sz="3200" dirty="0">
              <a:latin typeface="Arial"/>
              <a:cs typeface="Arial"/>
            </a:endParaRPr>
          </a:p>
        </p:txBody>
      </p:sp>
    </p:spTree>
    <p:extLst>
      <p:ext uri="{BB962C8B-B14F-4D97-AF65-F5344CB8AC3E}">
        <p14:creationId xmlns:p14="http://schemas.microsoft.com/office/powerpoint/2010/main" val="3144612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9" y="27699"/>
            <a:ext cx="12192000" cy="535728"/>
          </a:xfrm>
          <a:prstGeom prst="rect">
            <a:avLst/>
          </a:prstGeom>
          <a:solidFill>
            <a:schemeClr val="tx2">
              <a:lumMod val="75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l="1576" t="772"/>
          <a:stretch/>
        </p:blipFill>
        <p:spPr>
          <a:xfrm>
            <a:off x="1356360" y="822960"/>
            <a:ext cx="10283190" cy="5874067"/>
          </a:xfrm>
          <a:prstGeom prst="rect">
            <a:avLst/>
          </a:prstGeom>
        </p:spPr>
      </p:pic>
      <p:sp>
        <p:nvSpPr>
          <p:cNvPr id="5" name="Rectangle 4"/>
          <p:cNvSpPr/>
          <p:nvPr/>
        </p:nvSpPr>
        <p:spPr>
          <a:xfrm>
            <a:off x="6316262" y="1855429"/>
            <a:ext cx="4419600" cy="685800"/>
          </a:xfrm>
          <a:prstGeom prst="rect">
            <a:avLst/>
          </a:prstGeom>
          <a:solidFill>
            <a:schemeClr val="accent4">
              <a:lumMod val="40000"/>
              <a:lumOff val="60000"/>
            </a:schemeClr>
          </a:solidFill>
          <a:ln>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(2) When shopping in the market, the goods will introduce themselves</a:t>
            </a:r>
          </a:p>
        </p:txBody>
      </p:sp>
      <p:sp>
        <p:nvSpPr>
          <p:cNvPr id="6" name="Rectangle 5"/>
          <p:cNvSpPr/>
          <p:nvPr/>
        </p:nvSpPr>
        <p:spPr>
          <a:xfrm>
            <a:off x="6316262" y="3513445"/>
            <a:ext cx="4419600" cy="685800"/>
          </a:xfrm>
          <a:prstGeom prst="rect">
            <a:avLst/>
          </a:prstGeom>
          <a:solidFill>
            <a:schemeClr val="accent4">
              <a:lumMod val="40000"/>
              <a:lumOff val="60000"/>
            </a:schemeClr>
          </a:solidFill>
          <a:ln>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(1) When entering the doors, scanner will identify the  tags on her clothing</a:t>
            </a:r>
          </a:p>
        </p:txBody>
      </p:sp>
      <p:sp>
        <p:nvSpPr>
          <p:cNvPr id="7" name="Rectangle 6"/>
          <p:cNvSpPr/>
          <p:nvPr/>
        </p:nvSpPr>
        <p:spPr>
          <a:xfrm>
            <a:off x="6316262" y="4468842"/>
            <a:ext cx="4419600" cy="967740"/>
          </a:xfrm>
          <a:prstGeom prst="rect">
            <a:avLst/>
          </a:prstGeom>
          <a:solidFill>
            <a:schemeClr val="accent4">
              <a:lumMod val="40000"/>
              <a:lumOff val="60000"/>
            </a:schemeClr>
          </a:solidFill>
          <a:ln>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(4) When paying for the goods, the microchip of the credit card will communicate with the checkout reader   </a:t>
            </a:r>
          </a:p>
        </p:txBody>
      </p:sp>
      <p:sp>
        <p:nvSpPr>
          <p:cNvPr id="8" name="Rectangle 7"/>
          <p:cNvSpPr/>
          <p:nvPr/>
        </p:nvSpPr>
        <p:spPr>
          <a:xfrm>
            <a:off x="6316262" y="5965507"/>
            <a:ext cx="4419600" cy="685800"/>
          </a:xfrm>
          <a:prstGeom prst="rect">
            <a:avLst/>
          </a:prstGeom>
          <a:solidFill>
            <a:schemeClr val="accent4">
              <a:lumMod val="40000"/>
              <a:lumOff val="60000"/>
            </a:schemeClr>
          </a:solidFill>
          <a:ln>
            <a:solidFill>
              <a:schemeClr val="accent4">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(3) When moving the good, the reader will tell the staff to put a new one  </a:t>
            </a:r>
          </a:p>
        </p:txBody>
      </p:sp>
      <p:sp>
        <p:nvSpPr>
          <p:cNvPr id="9" name="Rounded Rectangular Callout 8"/>
          <p:cNvSpPr/>
          <p:nvPr/>
        </p:nvSpPr>
        <p:spPr>
          <a:xfrm flipH="1">
            <a:off x="4792742" y="3751803"/>
            <a:ext cx="1217294" cy="735330"/>
          </a:xfrm>
          <a:prstGeom prst="wedgeRoundRectCallout">
            <a:avLst>
              <a:gd name="adj1" fmla="val -15825"/>
              <a:gd name="adj2" fmla="val 97733"/>
              <a:gd name="adj3" fmla="val 16667"/>
            </a:avLst>
          </a:prstGeom>
          <a:solidFill>
            <a:schemeClr val="accent4">
              <a:lumMod val="20000"/>
              <a:lumOff val="80000"/>
            </a:schemeClr>
          </a:solidFill>
          <a:ln>
            <a:solidFill>
              <a:schemeClr val="accent4">
                <a:lumMod val="60000"/>
                <a:lumOff val="4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800" dirty="0"/>
              <a:t>A microchip embedded in the credit card talks to the checkout reader and authorizes payment  </a:t>
            </a:r>
          </a:p>
        </p:txBody>
      </p:sp>
      <p:sp>
        <p:nvSpPr>
          <p:cNvPr id="10" name="Rounded Rectangular Callout 9"/>
          <p:cNvSpPr/>
          <p:nvPr/>
        </p:nvSpPr>
        <p:spPr>
          <a:xfrm>
            <a:off x="2529840" y="634828"/>
            <a:ext cx="1112520" cy="482145"/>
          </a:xfrm>
          <a:prstGeom prst="wedgeRoundRectCallout">
            <a:avLst>
              <a:gd name="adj1" fmla="val -62206"/>
              <a:gd name="adj2" fmla="val 50640"/>
              <a:gd name="adj3" fmla="val 16667"/>
            </a:avLst>
          </a:prstGeom>
          <a:solidFill>
            <a:schemeClr val="accent4">
              <a:lumMod val="20000"/>
              <a:lumOff val="80000"/>
            </a:schemeClr>
          </a:solidFill>
          <a:ln>
            <a:solidFill>
              <a:schemeClr val="accent4">
                <a:lumMod val="60000"/>
                <a:lumOff val="4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800" dirty="0"/>
              <a:t>Hi!! You could get me for less 20%</a:t>
            </a:r>
          </a:p>
        </p:txBody>
      </p:sp>
      <p:sp>
        <p:nvSpPr>
          <p:cNvPr id="11" name="Rounded Rectangular Callout 10"/>
          <p:cNvSpPr/>
          <p:nvPr/>
        </p:nvSpPr>
        <p:spPr>
          <a:xfrm>
            <a:off x="2598420" y="2354226"/>
            <a:ext cx="975360" cy="480744"/>
          </a:xfrm>
          <a:prstGeom prst="wedgeRoundRectCallout">
            <a:avLst>
              <a:gd name="adj1" fmla="val -75745"/>
              <a:gd name="adj2" fmla="val -45632"/>
              <a:gd name="adj3" fmla="val 16667"/>
            </a:avLst>
          </a:prstGeom>
          <a:solidFill>
            <a:schemeClr val="accent4">
              <a:lumMod val="20000"/>
              <a:lumOff val="80000"/>
            </a:schemeClr>
          </a:solidFill>
          <a:ln>
            <a:solidFill>
              <a:schemeClr val="accent4">
                <a:lumMod val="60000"/>
                <a:lumOff val="4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800" dirty="0"/>
              <a:t>We are missing a bottle here. Bottler come replace it </a:t>
            </a:r>
          </a:p>
        </p:txBody>
      </p:sp>
      <p:sp>
        <p:nvSpPr>
          <p:cNvPr id="12" name="Rounded Rectangular Callout 11"/>
          <p:cNvSpPr/>
          <p:nvPr/>
        </p:nvSpPr>
        <p:spPr>
          <a:xfrm>
            <a:off x="4125992" y="2541229"/>
            <a:ext cx="1333500" cy="502159"/>
          </a:xfrm>
          <a:prstGeom prst="wedgeRoundRectCallout">
            <a:avLst>
              <a:gd name="adj1" fmla="val 21908"/>
              <a:gd name="adj2" fmla="val -72518"/>
              <a:gd name="adj3" fmla="val 16667"/>
            </a:avLst>
          </a:prstGeom>
          <a:solidFill>
            <a:schemeClr val="accent4">
              <a:lumMod val="20000"/>
              <a:lumOff val="80000"/>
            </a:schemeClr>
          </a:solidFill>
          <a:ln>
            <a:solidFill>
              <a:schemeClr val="accent4">
                <a:lumMod val="60000"/>
                <a:lumOff val="4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800" dirty="0"/>
              <a:t>I am a new detergent which arrived yesterday and I am very handy for washing woolen</a:t>
            </a:r>
          </a:p>
        </p:txBody>
      </p:sp>
      <p:sp>
        <p:nvSpPr>
          <p:cNvPr id="13" name="Rounded Rectangular Callout 12"/>
          <p:cNvSpPr/>
          <p:nvPr/>
        </p:nvSpPr>
        <p:spPr>
          <a:xfrm>
            <a:off x="3320057" y="3241125"/>
            <a:ext cx="1422083" cy="958120"/>
          </a:xfrm>
          <a:prstGeom prst="wedgeRoundRectCallout">
            <a:avLst>
              <a:gd name="adj1" fmla="val -67654"/>
              <a:gd name="adj2" fmla="val 33490"/>
              <a:gd name="adj3" fmla="val 16667"/>
            </a:avLst>
          </a:prstGeom>
          <a:solidFill>
            <a:schemeClr val="accent4">
              <a:lumMod val="20000"/>
              <a:lumOff val="80000"/>
            </a:schemeClr>
          </a:solidFill>
          <a:ln>
            <a:solidFill>
              <a:schemeClr val="accent4">
                <a:lumMod val="60000"/>
                <a:lumOff val="4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800" dirty="0"/>
              <a:t>As the shopper enters the store, scanners identify her clothing by the tags embedded in the clothes. The store knows from where she had last bought and which size she is wearing    </a:t>
            </a:r>
          </a:p>
        </p:txBody>
      </p:sp>
      <p:sp>
        <p:nvSpPr>
          <p:cNvPr id="14" name="Rounded Rectangular Callout 13"/>
          <p:cNvSpPr/>
          <p:nvPr/>
        </p:nvSpPr>
        <p:spPr>
          <a:xfrm>
            <a:off x="3037286" y="5868396"/>
            <a:ext cx="1704853" cy="731857"/>
          </a:xfrm>
          <a:prstGeom prst="wedgeRoundRectCallout">
            <a:avLst>
              <a:gd name="adj1" fmla="val -39807"/>
              <a:gd name="adj2" fmla="val -97746"/>
              <a:gd name="adj3" fmla="val 16667"/>
            </a:avLst>
          </a:prstGeom>
          <a:solidFill>
            <a:schemeClr val="accent4">
              <a:lumMod val="20000"/>
              <a:lumOff val="80000"/>
            </a:schemeClr>
          </a:solidFill>
          <a:ln>
            <a:solidFill>
              <a:schemeClr val="accent4">
                <a:lumMod val="60000"/>
                <a:lumOff val="4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800" dirty="0"/>
              <a:t>As she removes a bottle of detergent, the reader in the self recognizes the need to restock and alerts  the staff  </a:t>
            </a:r>
          </a:p>
        </p:txBody>
      </p:sp>
      <p:sp>
        <p:nvSpPr>
          <p:cNvPr id="16" name="object 2"/>
          <p:cNvSpPr txBox="1"/>
          <p:nvPr/>
        </p:nvSpPr>
        <p:spPr>
          <a:xfrm>
            <a:off x="566057" y="2149"/>
            <a:ext cx="11090365" cy="489877"/>
          </a:xfrm>
          <a:prstGeom prst="rect">
            <a:avLst/>
          </a:prstGeom>
        </p:spPr>
        <p:txBody>
          <a:bodyPr vert="horz" wrap="square" lIns="0" tIns="58419" rIns="0" bIns="0" rtlCol="0">
            <a:spAutoFit/>
          </a:bodyPr>
          <a:lstStyle/>
          <a:p>
            <a:pPr marL="12700" marR="5080">
              <a:spcBef>
                <a:spcPts val="720"/>
              </a:spcBef>
            </a:pPr>
            <a:r>
              <a:rPr lang="en-US" sz="2800" b="1" spc="25" dirty="0" err="1">
                <a:solidFill>
                  <a:schemeClr val="bg1"/>
                </a:solidFill>
                <a:latin typeface="Arial"/>
                <a:cs typeface="Arial"/>
              </a:rPr>
              <a:t>IoT</a:t>
            </a:r>
            <a:r>
              <a:rPr lang="en-US" sz="2800" b="1" spc="25" dirty="0">
                <a:solidFill>
                  <a:schemeClr val="bg1"/>
                </a:solidFill>
                <a:latin typeface="Arial"/>
                <a:cs typeface="Arial"/>
              </a:rPr>
              <a:t> Application Scenario – POS Shopping </a:t>
            </a:r>
            <a:endParaRPr sz="2800" dirty="0">
              <a:solidFill>
                <a:schemeClr val="bg1"/>
              </a:solidFill>
              <a:latin typeface="Arial"/>
              <a:cs typeface="Arial"/>
            </a:endParaRPr>
          </a:p>
        </p:txBody>
      </p:sp>
    </p:spTree>
    <p:extLst>
      <p:ext uri="{BB962C8B-B14F-4D97-AF65-F5344CB8AC3E}">
        <p14:creationId xmlns:p14="http://schemas.microsoft.com/office/powerpoint/2010/main" val="763118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011"/>
          <a:stretch/>
        </p:blipFill>
        <p:spPr>
          <a:xfrm>
            <a:off x="4062548" y="1035910"/>
            <a:ext cx="4125414" cy="3819525"/>
          </a:xfrm>
          <a:prstGeom prst="rect">
            <a:avLst/>
          </a:prstGeom>
        </p:spPr>
      </p:pic>
      <p:sp>
        <p:nvSpPr>
          <p:cNvPr id="5" name="object 2"/>
          <p:cNvSpPr txBox="1"/>
          <p:nvPr/>
        </p:nvSpPr>
        <p:spPr>
          <a:xfrm>
            <a:off x="2074557" y="218701"/>
            <a:ext cx="8388792" cy="674543"/>
          </a:xfrm>
          <a:prstGeom prst="rect">
            <a:avLst/>
          </a:prstGeom>
        </p:spPr>
        <p:txBody>
          <a:bodyPr vert="horz" wrap="square" lIns="0" tIns="58419" rIns="0" bIns="0" rtlCol="0">
            <a:spAutoFit/>
          </a:bodyPr>
          <a:lstStyle/>
          <a:p>
            <a:pPr marL="12700" marR="5080">
              <a:spcBef>
                <a:spcPts val="720"/>
              </a:spcBef>
            </a:pPr>
            <a:r>
              <a:rPr lang="en-US" sz="4000" b="1" spc="25" dirty="0">
                <a:latin typeface="Arial"/>
                <a:cs typeface="Arial"/>
              </a:rPr>
              <a:t>SENSORS EVEN IN HOLY COW !</a:t>
            </a:r>
            <a:endParaRPr sz="4000" dirty="0">
              <a:latin typeface="Arial"/>
              <a:cs typeface="Arial"/>
            </a:endParaRPr>
          </a:p>
        </p:txBody>
      </p:sp>
      <p:sp>
        <p:nvSpPr>
          <p:cNvPr id="6" name="Rectangle 5"/>
          <p:cNvSpPr/>
          <p:nvPr/>
        </p:nvSpPr>
        <p:spPr>
          <a:xfrm>
            <a:off x="1056873" y="5102604"/>
            <a:ext cx="10424160" cy="923330"/>
          </a:xfrm>
          <a:prstGeom prst="rect">
            <a:avLst/>
          </a:prstGeom>
        </p:spPr>
        <p:txBody>
          <a:bodyPr wrap="square">
            <a:spAutoFit/>
          </a:bodyPr>
          <a:lstStyle/>
          <a:p>
            <a:pPr algn="ctr"/>
            <a:r>
              <a:rPr lang="en-US" b="0" i="0" dirty="0">
                <a:solidFill>
                  <a:srgbClr val="3B3835"/>
                </a:solidFill>
                <a:effectLst/>
                <a:latin typeface="Helvetica Neue"/>
              </a:rPr>
              <a:t>Sensors are implanted in the ears of cattle which  allows farmers to monitor cows’ health and track their movements, ensuring a healthier, more plentiful supply of milk and meat for people to consume. On average, each cow generates about 200 MB of information per year. </a:t>
            </a:r>
            <a:endParaRPr lang="en-US" dirty="0"/>
          </a:p>
        </p:txBody>
      </p:sp>
      <p:sp>
        <p:nvSpPr>
          <p:cNvPr id="7" name="TextBox 6"/>
          <p:cNvSpPr txBox="1"/>
          <p:nvPr/>
        </p:nvSpPr>
        <p:spPr>
          <a:xfrm>
            <a:off x="1685108" y="6273103"/>
            <a:ext cx="5828212" cy="369332"/>
          </a:xfrm>
          <a:prstGeom prst="rect">
            <a:avLst/>
          </a:prstGeom>
          <a:noFill/>
        </p:spPr>
        <p:txBody>
          <a:bodyPr wrap="square" rtlCol="0">
            <a:spAutoFit/>
          </a:bodyPr>
          <a:lstStyle/>
          <a:p>
            <a:r>
              <a:rPr lang="en-US" dirty="0"/>
              <a:t>Implemented by dairy companies in US!!    India??</a:t>
            </a:r>
          </a:p>
        </p:txBody>
      </p:sp>
    </p:spTree>
    <p:extLst>
      <p:ext uri="{BB962C8B-B14F-4D97-AF65-F5344CB8AC3E}">
        <p14:creationId xmlns:p14="http://schemas.microsoft.com/office/powerpoint/2010/main" val="20996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5"/>
          <p:cNvSpPr/>
          <p:nvPr/>
        </p:nvSpPr>
        <p:spPr>
          <a:xfrm>
            <a:off x="916245" y="1649841"/>
            <a:ext cx="2036617" cy="1824643"/>
          </a:xfrm>
          <a:prstGeom prst="rect">
            <a:avLst/>
          </a:prstGeom>
          <a:blipFill>
            <a:blip r:embed="rId3" cstate="print"/>
            <a:stretch>
              <a:fillRect/>
            </a:stretch>
          </a:blipFill>
        </p:spPr>
        <p:txBody>
          <a:bodyPr wrap="square" lIns="0" tIns="0" rIns="0" bIns="0" rtlCol="0"/>
          <a:lstStyle/>
          <a:p>
            <a:endParaRPr/>
          </a:p>
        </p:txBody>
      </p:sp>
      <p:sp>
        <p:nvSpPr>
          <p:cNvPr id="5" name="object 3"/>
          <p:cNvSpPr/>
          <p:nvPr/>
        </p:nvSpPr>
        <p:spPr>
          <a:xfrm>
            <a:off x="6264165" y="1017399"/>
            <a:ext cx="5414062" cy="5415446"/>
          </a:xfrm>
          <a:prstGeom prst="rect">
            <a:avLst/>
          </a:prstGeom>
          <a:blipFill>
            <a:blip r:embed="rId4" cstate="print"/>
            <a:stretch>
              <a:fillRect/>
            </a:stretch>
          </a:blipFill>
        </p:spPr>
        <p:txBody>
          <a:bodyPr wrap="square" lIns="0" tIns="0" rIns="0" bIns="0" rtlCol="0"/>
          <a:lstStyle/>
          <a:p>
            <a:endParaRPr/>
          </a:p>
        </p:txBody>
      </p:sp>
      <p:sp>
        <p:nvSpPr>
          <p:cNvPr id="6" name="object 4"/>
          <p:cNvSpPr txBox="1"/>
          <p:nvPr/>
        </p:nvSpPr>
        <p:spPr>
          <a:xfrm>
            <a:off x="2610933" y="3304944"/>
            <a:ext cx="2231433" cy="635000"/>
          </a:xfrm>
          <a:prstGeom prst="rect">
            <a:avLst/>
          </a:prstGeom>
        </p:spPr>
        <p:txBody>
          <a:bodyPr vert="horz" wrap="square" lIns="0" tIns="12700" rIns="0" bIns="0" rtlCol="0">
            <a:spAutoFit/>
          </a:bodyPr>
          <a:lstStyle/>
          <a:p>
            <a:pPr marL="12700" marR="5080">
              <a:spcBef>
                <a:spcPts val="100"/>
              </a:spcBef>
            </a:pPr>
            <a:r>
              <a:rPr sz="2000" spc="-5" dirty="0">
                <a:latin typeface="Century Gothic"/>
                <a:cs typeface="Century Gothic"/>
              </a:rPr>
              <a:t>Security and Privacy </a:t>
            </a:r>
            <a:r>
              <a:rPr sz="2000" dirty="0">
                <a:latin typeface="Century Gothic"/>
                <a:cs typeface="Century Gothic"/>
              </a:rPr>
              <a:t>of  </a:t>
            </a:r>
            <a:r>
              <a:rPr sz="2000" spc="-5" dirty="0">
                <a:latin typeface="Century Gothic"/>
                <a:cs typeface="Century Gothic"/>
              </a:rPr>
              <a:t>data</a:t>
            </a:r>
            <a:endParaRPr sz="2000" dirty="0">
              <a:latin typeface="Century Gothic"/>
              <a:cs typeface="Century Gothic"/>
            </a:endParaRPr>
          </a:p>
        </p:txBody>
      </p:sp>
      <p:sp>
        <p:nvSpPr>
          <p:cNvPr id="7" name="object 5"/>
          <p:cNvSpPr/>
          <p:nvPr/>
        </p:nvSpPr>
        <p:spPr>
          <a:xfrm>
            <a:off x="963729" y="2749391"/>
            <a:ext cx="2036617" cy="1824643"/>
          </a:xfrm>
          <a:prstGeom prst="rect">
            <a:avLst/>
          </a:prstGeom>
          <a:blipFill>
            <a:blip r:embed="rId3" cstate="print"/>
            <a:stretch>
              <a:fillRect/>
            </a:stretch>
          </a:blipFill>
        </p:spPr>
        <p:txBody>
          <a:bodyPr wrap="square" lIns="0" tIns="0" rIns="0" bIns="0" rtlCol="0"/>
          <a:lstStyle/>
          <a:p>
            <a:endParaRPr/>
          </a:p>
        </p:txBody>
      </p:sp>
      <p:sp>
        <p:nvSpPr>
          <p:cNvPr id="8" name="object 6"/>
          <p:cNvSpPr/>
          <p:nvPr/>
        </p:nvSpPr>
        <p:spPr>
          <a:xfrm>
            <a:off x="976600" y="3014879"/>
            <a:ext cx="1638117" cy="1227006"/>
          </a:xfrm>
          <a:prstGeom prst="rect">
            <a:avLst/>
          </a:prstGeom>
          <a:blipFill>
            <a:blip r:embed="rId5" cstate="print"/>
            <a:stretch>
              <a:fillRect/>
            </a:stretch>
          </a:blipFill>
        </p:spPr>
        <p:txBody>
          <a:bodyPr wrap="square" lIns="0" tIns="0" rIns="0" bIns="0" rtlCol="0"/>
          <a:lstStyle/>
          <a:p>
            <a:endParaRPr/>
          </a:p>
        </p:txBody>
      </p:sp>
      <p:sp>
        <p:nvSpPr>
          <p:cNvPr id="9" name="object 7"/>
          <p:cNvSpPr/>
          <p:nvPr/>
        </p:nvSpPr>
        <p:spPr>
          <a:xfrm>
            <a:off x="933782" y="4150152"/>
            <a:ext cx="1633451" cy="1633451"/>
          </a:xfrm>
          <a:prstGeom prst="rect">
            <a:avLst/>
          </a:prstGeom>
          <a:blipFill>
            <a:blip r:embed="rId6" cstate="print"/>
            <a:stretch>
              <a:fillRect/>
            </a:stretch>
          </a:blipFill>
        </p:spPr>
        <p:txBody>
          <a:bodyPr wrap="square" lIns="0" tIns="0" rIns="0" bIns="0" rtlCol="0"/>
          <a:lstStyle/>
          <a:p>
            <a:endParaRPr/>
          </a:p>
        </p:txBody>
      </p:sp>
      <p:sp>
        <p:nvSpPr>
          <p:cNvPr id="10" name="object 8"/>
          <p:cNvSpPr/>
          <p:nvPr/>
        </p:nvSpPr>
        <p:spPr>
          <a:xfrm>
            <a:off x="1312940" y="4372324"/>
            <a:ext cx="1035906" cy="1035906"/>
          </a:xfrm>
          <a:prstGeom prst="rect">
            <a:avLst/>
          </a:prstGeom>
          <a:blipFill>
            <a:blip r:embed="rId7" cstate="print"/>
            <a:stretch>
              <a:fillRect/>
            </a:stretch>
          </a:blipFill>
        </p:spPr>
        <p:txBody>
          <a:bodyPr wrap="square" lIns="0" tIns="0" rIns="0" bIns="0" rtlCol="0"/>
          <a:lstStyle/>
          <a:p>
            <a:endParaRPr/>
          </a:p>
        </p:txBody>
      </p:sp>
      <p:sp>
        <p:nvSpPr>
          <p:cNvPr id="11" name="object 9"/>
          <p:cNvSpPr txBox="1"/>
          <p:nvPr/>
        </p:nvSpPr>
        <p:spPr>
          <a:xfrm>
            <a:off x="2523352" y="1241480"/>
            <a:ext cx="2554605" cy="330200"/>
          </a:xfrm>
          <a:prstGeom prst="rect">
            <a:avLst/>
          </a:prstGeom>
        </p:spPr>
        <p:txBody>
          <a:bodyPr vert="horz" wrap="square" lIns="0" tIns="12700" rIns="0" bIns="0" rtlCol="0">
            <a:spAutoFit/>
          </a:bodyPr>
          <a:lstStyle/>
          <a:p>
            <a:pPr marL="12700">
              <a:spcBef>
                <a:spcPts val="100"/>
              </a:spcBef>
            </a:pPr>
            <a:r>
              <a:rPr sz="2000" spc="-5" dirty="0">
                <a:latin typeface="Century Gothic"/>
                <a:cs typeface="Century Gothic"/>
              </a:rPr>
              <a:t>Fragmented</a:t>
            </a:r>
            <a:r>
              <a:rPr sz="2000" spc="-25" dirty="0">
                <a:latin typeface="Century Gothic"/>
                <a:cs typeface="Century Gothic"/>
              </a:rPr>
              <a:t> </a:t>
            </a:r>
            <a:r>
              <a:rPr sz="2000" spc="-5" dirty="0">
                <a:latin typeface="Century Gothic"/>
                <a:cs typeface="Century Gothic"/>
              </a:rPr>
              <a:t>industry</a:t>
            </a:r>
            <a:endParaRPr sz="2000" dirty="0">
              <a:latin typeface="Century Gothic"/>
              <a:cs typeface="Century Gothic"/>
            </a:endParaRPr>
          </a:p>
        </p:txBody>
      </p:sp>
      <p:sp>
        <p:nvSpPr>
          <p:cNvPr id="12" name="object 10"/>
          <p:cNvSpPr/>
          <p:nvPr/>
        </p:nvSpPr>
        <p:spPr>
          <a:xfrm>
            <a:off x="1076412" y="655770"/>
            <a:ext cx="1633451" cy="1633451"/>
          </a:xfrm>
          <a:prstGeom prst="rect">
            <a:avLst/>
          </a:prstGeom>
          <a:blipFill>
            <a:blip r:embed="rId8" cstate="print"/>
            <a:stretch>
              <a:fillRect/>
            </a:stretch>
          </a:blipFill>
        </p:spPr>
        <p:txBody>
          <a:bodyPr wrap="square" lIns="0" tIns="0" rIns="0" bIns="0" rtlCol="0"/>
          <a:lstStyle/>
          <a:p>
            <a:endParaRPr/>
          </a:p>
        </p:txBody>
      </p:sp>
      <p:sp>
        <p:nvSpPr>
          <p:cNvPr id="13" name="object 11"/>
          <p:cNvSpPr/>
          <p:nvPr/>
        </p:nvSpPr>
        <p:spPr>
          <a:xfrm>
            <a:off x="1270940" y="823381"/>
            <a:ext cx="1035906" cy="1035905"/>
          </a:xfrm>
          <a:prstGeom prst="rect">
            <a:avLst/>
          </a:prstGeom>
          <a:blipFill>
            <a:blip r:embed="rId9" cstate="print"/>
            <a:stretch>
              <a:fillRect/>
            </a:stretch>
          </a:blipFill>
        </p:spPr>
        <p:txBody>
          <a:bodyPr wrap="square" lIns="0" tIns="0" rIns="0" bIns="0" rtlCol="0"/>
          <a:lstStyle/>
          <a:p>
            <a:endParaRPr/>
          </a:p>
        </p:txBody>
      </p:sp>
      <p:sp>
        <p:nvSpPr>
          <p:cNvPr id="14" name="object 12"/>
          <p:cNvSpPr txBox="1"/>
          <p:nvPr/>
        </p:nvSpPr>
        <p:spPr>
          <a:xfrm>
            <a:off x="2698057" y="4571526"/>
            <a:ext cx="2950286" cy="1928733"/>
          </a:xfrm>
          <a:prstGeom prst="rect">
            <a:avLst/>
          </a:prstGeom>
        </p:spPr>
        <p:txBody>
          <a:bodyPr vert="horz" wrap="square" lIns="0" tIns="12700" rIns="0" bIns="0" rtlCol="0">
            <a:spAutoFit/>
          </a:bodyPr>
          <a:lstStyle/>
          <a:p>
            <a:pPr marL="12700" marR="5080">
              <a:spcBef>
                <a:spcPts val="100"/>
              </a:spcBef>
            </a:pPr>
            <a:r>
              <a:rPr sz="2000" dirty="0">
                <a:latin typeface="Century Gothic"/>
                <a:cs typeface="Century Gothic"/>
              </a:rPr>
              <a:t>Managing </a:t>
            </a:r>
            <a:r>
              <a:rPr sz="2000" spc="-5" dirty="0">
                <a:latin typeface="Century Gothic"/>
                <a:cs typeface="Century Gothic"/>
              </a:rPr>
              <a:t>vast  amounts </a:t>
            </a:r>
            <a:r>
              <a:rPr sz="2000" dirty="0">
                <a:latin typeface="Century Gothic"/>
                <a:cs typeface="Century Gothic"/>
              </a:rPr>
              <a:t>of</a:t>
            </a:r>
            <a:r>
              <a:rPr sz="2000" spc="-60" dirty="0">
                <a:latin typeface="Century Gothic"/>
                <a:cs typeface="Century Gothic"/>
              </a:rPr>
              <a:t> </a:t>
            </a:r>
            <a:r>
              <a:rPr sz="2000" spc="-5" dirty="0">
                <a:latin typeface="Century Gothic"/>
                <a:cs typeface="Century Gothic"/>
              </a:rPr>
              <a:t>data</a:t>
            </a:r>
            <a:endParaRPr sz="2000" dirty="0">
              <a:latin typeface="Century Gothic"/>
              <a:cs typeface="Century Gothic"/>
            </a:endParaRPr>
          </a:p>
          <a:p>
            <a:pPr>
              <a:lnSpc>
                <a:spcPct val="100000"/>
              </a:lnSpc>
            </a:pPr>
            <a:endParaRPr sz="2400" dirty="0">
              <a:latin typeface="Times New Roman"/>
              <a:cs typeface="Times New Roman"/>
            </a:endParaRPr>
          </a:p>
          <a:p>
            <a:pPr>
              <a:spcBef>
                <a:spcPts val="45"/>
              </a:spcBef>
            </a:pPr>
            <a:endParaRPr sz="2050" dirty="0">
              <a:latin typeface="Times New Roman"/>
              <a:cs typeface="Times New Roman"/>
            </a:endParaRPr>
          </a:p>
          <a:p>
            <a:pPr marL="13335" marR="103505"/>
            <a:r>
              <a:rPr sz="2000" dirty="0">
                <a:latin typeface="Century Gothic"/>
                <a:cs typeface="Century Gothic"/>
              </a:rPr>
              <a:t>Finding the</a:t>
            </a:r>
            <a:r>
              <a:rPr sz="2000" spc="-100" dirty="0">
                <a:latin typeface="Century Gothic"/>
                <a:cs typeface="Century Gothic"/>
              </a:rPr>
              <a:t> </a:t>
            </a:r>
            <a:r>
              <a:rPr sz="2000" dirty="0">
                <a:latin typeface="Century Gothic"/>
                <a:cs typeface="Century Gothic"/>
              </a:rPr>
              <a:t>right  </a:t>
            </a:r>
            <a:r>
              <a:rPr sz="2000" spc="-5" dirty="0">
                <a:latin typeface="Century Gothic"/>
                <a:cs typeface="Century Gothic"/>
              </a:rPr>
              <a:t>business</a:t>
            </a:r>
            <a:r>
              <a:rPr sz="2000" spc="-50" dirty="0">
                <a:latin typeface="Century Gothic"/>
                <a:cs typeface="Century Gothic"/>
              </a:rPr>
              <a:t> </a:t>
            </a:r>
            <a:r>
              <a:rPr sz="2000" spc="-5" dirty="0">
                <a:latin typeface="Century Gothic"/>
                <a:cs typeface="Century Gothic"/>
              </a:rPr>
              <a:t>model</a:t>
            </a:r>
            <a:endParaRPr sz="2000" dirty="0">
              <a:latin typeface="Century Gothic"/>
              <a:cs typeface="Century Gothic"/>
            </a:endParaRPr>
          </a:p>
        </p:txBody>
      </p:sp>
      <p:sp>
        <p:nvSpPr>
          <p:cNvPr id="15" name="object 13"/>
          <p:cNvSpPr/>
          <p:nvPr/>
        </p:nvSpPr>
        <p:spPr>
          <a:xfrm>
            <a:off x="933782" y="5471876"/>
            <a:ext cx="1633451" cy="1608511"/>
          </a:xfrm>
          <a:prstGeom prst="rect">
            <a:avLst/>
          </a:prstGeom>
          <a:blipFill>
            <a:blip r:embed="rId10" cstate="print"/>
            <a:stretch>
              <a:fillRect/>
            </a:stretch>
          </a:blipFill>
        </p:spPr>
        <p:txBody>
          <a:bodyPr wrap="square" lIns="0" tIns="0" rIns="0" bIns="0" rtlCol="0"/>
          <a:lstStyle/>
          <a:p>
            <a:endParaRPr/>
          </a:p>
        </p:txBody>
      </p:sp>
      <p:sp>
        <p:nvSpPr>
          <p:cNvPr id="16" name="object 14"/>
          <p:cNvSpPr/>
          <p:nvPr/>
        </p:nvSpPr>
        <p:spPr>
          <a:xfrm>
            <a:off x="1325920" y="5616171"/>
            <a:ext cx="1035906" cy="1035906"/>
          </a:xfrm>
          <a:prstGeom prst="rect">
            <a:avLst/>
          </a:prstGeom>
          <a:blipFill>
            <a:blip r:embed="rId11" cstate="print"/>
            <a:stretch>
              <a:fillRect/>
            </a:stretch>
          </a:blipFill>
        </p:spPr>
        <p:txBody>
          <a:bodyPr wrap="square" lIns="0" tIns="0" rIns="0" bIns="0" rtlCol="0"/>
          <a:lstStyle/>
          <a:p>
            <a:endParaRPr/>
          </a:p>
        </p:txBody>
      </p:sp>
      <p:sp>
        <p:nvSpPr>
          <p:cNvPr id="19" name="object 2"/>
          <p:cNvSpPr txBox="1"/>
          <p:nvPr/>
        </p:nvSpPr>
        <p:spPr>
          <a:xfrm>
            <a:off x="248194" y="95983"/>
            <a:ext cx="10358846" cy="674543"/>
          </a:xfrm>
          <a:prstGeom prst="rect">
            <a:avLst/>
          </a:prstGeom>
        </p:spPr>
        <p:txBody>
          <a:bodyPr vert="horz" wrap="square" lIns="0" tIns="58419" rIns="0" bIns="0" rtlCol="0">
            <a:spAutoFit/>
          </a:bodyPr>
          <a:lstStyle/>
          <a:p>
            <a:pPr marL="12700" marR="5080">
              <a:spcBef>
                <a:spcPts val="720"/>
              </a:spcBef>
            </a:pPr>
            <a:r>
              <a:rPr lang="en-US" sz="4000" b="1" spc="25" dirty="0">
                <a:latin typeface="Arial"/>
                <a:cs typeface="Arial"/>
              </a:rPr>
              <a:t>WHAT ARE THE BUSINESS CHALLENGES </a:t>
            </a:r>
            <a:endParaRPr sz="4000" dirty="0">
              <a:latin typeface="Arial"/>
              <a:cs typeface="Arial"/>
            </a:endParaRPr>
          </a:p>
        </p:txBody>
      </p:sp>
      <p:sp>
        <p:nvSpPr>
          <p:cNvPr id="20" name="object 9"/>
          <p:cNvSpPr txBox="1"/>
          <p:nvPr/>
        </p:nvSpPr>
        <p:spPr>
          <a:xfrm>
            <a:off x="2606029" y="2110316"/>
            <a:ext cx="2554605" cy="628377"/>
          </a:xfrm>
          <a:prstGeom prst="rect">
            <a:avLst/>
          </a:prstGeom>
        </p:spPr>
        <p:txBody>
          <a:bodyPr vert="horz" wrap="square" lIns="0" tIns="12700" rIns="0" bIns="0" rtlCol="0">
            <a:spAutoFit/>
          </a:bodyPr>
          <a:lstStyle/>
          <a:p>
            <a:pPr marL="12700">
              <a:spcBef>
                <a:spcPts val="100"/>
              </a:spcBef>
            </a:pPr>
            <a:r>
              <a:rPr lang="en-US" sz="2000" spc="-5" dirty="0">
                <a:latin typeface="Century Gothic"/>
                <a:cs typeface="Century Gothic"/>
              </a:rPr>
              <a:t>Collecting the right data </a:t>
            </a:r>
            <a:endParaRPr sz="2000" dirty="0">
              <a:latin typeface="Century Gothic"/>
              <a:cs typeface="Century Gothic"/>
            </a:endParaRPr>
          </a:p>
        </p:txBody>
      </p:sp>
      <p:pic>
        <p:nvPicPr>
          <p:cNvPr id="1026" name="Picture 2" descr="Image result for correc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20004" y="1942882"/>
            <a:ext cx="986842" cy="9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382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71196" y="6679719"/>
            <a:ext cx="1990725" cy="128240"/>
          </a:xfrm>
          <a:prstGeom prst="rect">
            <a:avLst/>
          </a:prstGeom>
        </p:spPr>
        <p:txBody>
          <a:bodyPr vert="horz" wrap="square" lIns="0" tIns="0" rIns="0" bIns="0" rtlCol="0">
            <a:spAutoFit/>
          </a:bodyPr>
          <a:lstStyle/>
          <a:p>
            <a:pPr>
              <a:lnSpc>
                <a:spcPts val="1035"/>
              </a:lnSpc>
            </a:pPr>
            <a:r>
              <a:rPr sz="900" spc="-5" dirty="0">
                <a:latin typeface="Calibri"/>
                <a:cs typeface="Calibri"/>
              </a:rPr>
              <a:t>Copyright </a:t>
            </a:r>
            <a:r>
              <a:rPr sz="900" dirty="0">
                <a:latin typeface="Calibri"/>
                <a:cs typeface="Calibri"/>
              </a:rPr>
              <a:t>© </a:t>
            </a:r>
            <a:r>
              <a:rPr sz="900" b="1" dirty="0">
                <a:latin typeface="Calibri"/>
                <a:cs typeface="Calibri"/>
              </a:rPr>
              <a:t>R</a:t>
            </a:r>
            <a:r>
              <a:rPr sz="900" dirty="0">
                <a:latin typeface="Calibri"/>
                <a:cs typeface="Calibri"/>
              </a:rPr>
              <a:t>IOT </a:t>
            </a:r>
            <a:r>
              <a:rPr sz="900" spc="-5" dirty="0">
                <a:latin typeface="Calibri"/>
                <a:cs typeface="Calibri"/>
              </a:rPr>
              <a:t>2015 All </a:t>
            </a:r>
            <a:r>
              <a:rPr sz="900" dirty="0">
                <a:latin typeface="Calibri"/>
                <a:cs typeface="Calibri"/>
              </a:rPr>
              <a:t>Rights</a:t>
            </a:r>
            <a:r>
              <a:rPr sz="900" spc="-15" dirty="0">
                <a:latin typeface="Calibri"/>
                <a:cs typeface="Calibri"/>
              </a:rPr>
              <a:t> </a:t>
            </a:r>
            <a:r>
              <a:rPr sz="900" spc="-5" dirty="0">
                <a:latin typeface="Calibri"/>
                <a:cs typeface="Calibri"/>
              </a:rPr>
              <a:t>Reserved</a:t>
            </a:r>
            <a:endParaRPr sz="900">
              <a:latin typeface="Calibri"/>
              <a:cs typeface="Calibri"/>
            </a:endParaRPr>
          </a:p>
        </p:txBody>
      </p:sp>
      <p:sp>
        <p:nvSpPr>
          <p:cNvPr id="3" name="object 3"/>
          <p:cNvSpPr/>
          <p:nvPr/>
        </p:nvSpPr>
        <p:spPr>
          <a:xfrm>
            <a:off x="1143000" y="1"/>
            <a:ext cx="9904614" cy="6857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43000" y="370977"/>
            <a:ext cx="9906000" cy="788670"/>
          </a:xfrm>
          <a:custGeom>
            <a:avLst/>
            <a:gdLst/>
            <a:ahLst/>
            <a:cxnLst/>
            <a:rect l="l" t="t" r="r" b="b"/>
            <a:pathLst>
              <a:path w="9906000" h="788669">
                <a:moveTo>
                  <a:pt x="0" y="0"/>
                </a:moveTo>
                <a:lnTo>
                  <a:pt x="9905998" y="0"/>
                </a:lnTo>
                <a:lnTo>
                  <a:pt x="9905998" y="788329"/>
                </a:lnTo>
                <a:lnTo>
                  <a:pt x="0" y="788329"/>
                </a:lnTo>
                <a:lnTo>
                  <a:pt x="0" y="0"/>
                </a:lnTo>
                <a:close/>
              </a:path>
            </a:pathLst>
          </a:custGeom>
          <a:solidFill>
            <a:srgbClr val="66C9CE"/>
          </a:solidFill>
        </p:spPr>
        <p:txBody>
          <a:bodyPr wrap="square" lIns="0" tIns="0" rIns="0" bIns="0" rtlCol="0"/>
          <a:lstStyle/>
          <a:p>
            <a:endParaRPr/>
          </a:p>
        </p:txBody>
      </p:sp>
      <p:sp>
        <p:nvSpPr>
          <p:cNvPr id="5" name="object 5"/>
          <p:cNvSpPr txBox="1">
            <a:spLocks noGrp="1"/>
          </p:cNvSpPr>
          <p:nvPr>
            <p:ph type="title"/>
          </p:nvPr>
        </p:nvSpPr>
        <p:spPr>
          <a:xfrm>
            <a:off x="1737360" y="420175"/>
            <a:ext cx="7347229" cy="689932"/>
          </a:xfrm>
          <a:prstGeom prst="rect">
            <a:avLst/>
          </a:prstGeom>
        </p:spPr>
        <p:txBody>
          <a:bodyPr vert="horz" wrap="square" lIns="0" tIns="12700" rIns="0" bIns="0" rtlCol="0" anchor="ctr">
            <a:spAutoFit/>
          </a:bodyPr>
          <a:lstStyle/>
          <a:p>
            <a:pPr marL="12700">
              <a:lnSpc>
                <a:spcPct val="100000"/>
              </a:lnSpc>
              <a:spcBef>
                <a:spcPts val="100"/>
              </a:spcBef>
            </a:pPr>
            <a:r>
              <a:rPr spc="-30" dirty="0">
                <a:solidFill>
                  <a:srgbClr val="FFFFFF"/>
                </a:solidFill>
              </a:rPr>
              <a:t>LACK OF </a:t>
            </a:r>
            <a:r>
              <a:rPr spc="40" dirty="0">
                <a:solidFill>
                  <a:srgbClr val="FFFFFF"/>
                </a:solidFill>
              </a:rPr>
              <a:t>DOMAIN</a:t>
            </a:r>
            <a:r>
              <a:rPr spc="10" dirty="0">
                <a:solidFill>
                  <a:srgbClr val="FFFFFF"/>
                </a:solidFill>
              </a:rPr>
              <a:t> </a:t>
            </a:r>
            <a:r>
              <a:rPr spc="-30" dirty="0">
                <a:solidFill>
                  <a:srgbClr val="FFFFFF"/>
                </a:solidFill>
              </a:rPr>
              <a:t>EXPERTISE</a:t>
            </a:r>
          </a:p>
        </p:txBody>
      </p:sp>
      <p:sp>
        <p:nvSpPr>
          <p:cNvPr id="6" name="object 6"/>
          <p:cNvSpPr/>
          <p:nvPr/>
        </p:nvSpPr>
        <p:spPr>
          <a:xfrm>
            <a:off x="1221971" y="4405745"/>
            <a:ext cx="4954385" cy="615141"/>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305098" y="4443152"/>
            <a:ext cx="4738254" cy="53617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271273" y="4456041"/>
            <a:ext cx="4801870" cy="462280"/>
          </a:xfrm>
          <a:custGeom>
            <a:avLst/>
            <a:gdLst/>
            <a:ahLst/>
            <a:cxnLst/>
            <a:rect l="l" t="t" r="r" b="b"/>
            <a:pathLst>
              <a:path w="4801870" h="462279">
                <a:moveTo>
                  <a:pt x="0" y="0"/>
                </a:moveTo>
                <a:lnTo>
                  <a:pt x="4801313" y="0"/>
                </a:lnTo>
                <a:lnTo>
                  <a:pt x="4801313" y="461664"/>
                </a:lnTo>
                <a:lnTo>
                  <a:pt x="0" y="461664"/>
                </a:lnTo>
                <a:lnTo>
                  <a:pt x="0" y="0"/>
                </a:lnTo>
                <a:close/>
              </a:path>
            </a:pathLst>
          </a:custGeom>
          <a:solidFill>
            <a:srgbClr val="66C9CE"/>
          </a:solidFill>
        </p:spPr>
        <p:txBody>
          <a:bodyPr wrap="square" lIns="0" tIns="0" rIns="0" bIns="0" rtlCol="0"/>
          <a:lstStyle/>
          <a:p>
            <a:endParaRPr/>
          </a:p>
        </p:txBody>
      </p:sp>
      <p:sp>
        <p:nvSpPr>
          <p:cNvPr id="9" name="object 9"/>
          <p:cNvSpPr/>
          <p:nvPr/>
        </p:nvSpPr>
        <p:spPr>
          <a:xfrm>
            <a:off x="1271273" y="4456041"/>
            <a:ext cx="4801870" cy="462280"/>
          </a:xfrm>
          <a:custGeom>
            <a:avLst/>
            <a:gdLst/>
            <a:ahLst/>
            <a:cxnLst/>
            <a:rect l="l" t="t" r="r" b="b"/>
            <a:pathLst>
              <a:path w="4801870" h="462279">
                <a:moveTo>
                  <a:pt x="0" y="0"/>
                </a:moveTo>
                <a:lnTo>
                  <a:pt x="4801312" y="0"/>
                </a:lnTo>
                <a:lnTo>
                  <a:pt x="4801312" y="461664"/>
                </a:lnTo>
                <a:lnTo>
                  <a:pt x="0" y="461664"/>
                </a:lnTo>
                <a:lnTo>
                  <a:pt x="0" y="0"/>
                </a:lnTo>
                <a:close/>
              </a:path>
            </a:pathLst>
          </a:custGeom>
          <a:ln w="38099">
            <a:solidFill>
              <a:srgbClr val="FFFFFF"/>
            </a:solidFill>
          </a:ln>
        </p:spPr>
        <p:txBody>
          <a:bodyPr wrap="square" lIns="0" tIns="0" rIns="0" bIns="0" rtlCol="0"/>
          <a:lstStyle/>
          <a:p>
            <a:endParaRPr/>
          </a:p>
        </p:txBody>
      </p:sp>
      <p:sp>
        <p:nvSpPr>
          <p:cNvPr id="10" name="object 10"/>
          <p:cNvSpPr txBox="1"/>
          <p:nvPr/>
        </p:nvSpPr>
        <p:spPr>
          <a:xfrm>
            <a:off x="1350013" y="4489061"/>
            <a:ext cx="4409440" cy="391160"/>
          </a:xfrm>
          <a:prstGeom prst="rect">
            <a:avLst/>
          </a:prstGeom>
        </p:spPr>
        <p:txBody>
          <a:bodyPr vert="horz" wrap="square" lIns="0" tIns="12700" rIns="0" bIns="0" rtlCol="0">
            <a:spAutoFit/>
          </a:bodyPr>
          <a:lstStyle/>
          <a:p>
            <a:pPr marL="12700">
              <a:spcBef>
                <a:spcPts val="100"/>
              </a:spcBef>
            </a:pPr>
            <a:r>
              <a:rPr sz="2400" spc="-5" dirty="0">
                <a:solidFill>
                  <a:srgbClr val="FFFFFF"/>
                </a:solidFill>
                <a:latin typeface="Century Gothic"/>
                <a:cs typeface="Century Gothic"/>
              </a:rPr>
              <a:t>THINK BEYOND</a:t>
            </a:r>
            <a:r>
              <a:rPr sz="2400" spc="-35" dirty="0">
                <a:solidFill>
                  <a:srgbClr val="FFFFFF"/>
                </a:solidFill>
                <a:latin typeface="Century Gothic"/>
                <a:cs typeface="Century Gothic"/>
              </a:rPr>
              <a:t> </a:t>
            </a:r>
            <a:r>
              <a:rPr sz="2400" spc="-5" dirty="0">
                <a:solidFill>
                  <a:srgbClr val="FFFFFF"/>
                </a:solidFill>
                <a:latin typeface="Century Gothic"/>
                <a:cs typeface="Century Gothic"/>
              </a:rPr>
              <a:t>CONNECTIVITY</a:t>
            </a:r>
            <a:endParaRPr sz="2400">
              <a:latin typeface="Century Gothic"/>
              <a:cs typeface="Century Gothic"/>
            </a:endParaRPr>
          </a:p>
        </p:txBody>
      </p:sp>
      <p:sp>
        <p:nvSpPr>
          <p:cNvPr id="11" name="object 11"/>
          <p:cNvSpPr/>
          <p:nvPr/>
        </p:nvSpPr>
        <p:spPr>
          <a:xfrm>
            <a:off x="4285211" y="5099857"/>
            <a:ext cx="4493028" cy="985058"/>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4368337" y="5137266"/>
            <a:ext cx="4281054" cy="889461"/>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4333531" y="5148146"/>
            <a:ext cx="4340225" cy="831215"/>
          </a:xfrm>
          <a:custGeom>
            <a:avLst/>
            <a:gdLst/>
            <a:ahLst/>
            <a:cxnLst/>
            <a:rect l="l" t="t" r="r" b="b"/>
            <a:pathLst>
              <a:path w="4340225" h="831214">
                <a:moveTo>
                  <a:pt x="0" y="0"/>
                </a:moveTo>
                <a:lnTo>
                  <a:pt x="4339648" y="0"/>
                </a:lnTo>
                <a:lnTo>
                  <a:pt x="4339648" y="830996"/>
                </a:lnTo>
                <a:lnTo>
                  <a:pt x="0" y="830996"/>
                </a:lnTo>
                <a:lnTo>
                  <a:pt x="0" y="0"/>
                </a:lnTo>
                <a:close/>
              </a:path>
            </a:pathLst>
          </a:custGeom>
          <a:ln w="38099">
            <a:solidFill>
              <a:srgbClr val="FFFFFF"/>
            </a:solidFill>
          </a:ln>
        </p:spPr>
        <p:txBody>
          <a:bodyPr wrap="square" lIns="0" tIns="0" rIns="0" bIns="0" rtlCol="0"/>
          <a:lstStyle/>
          <a:p>
            <a:endParaRPr/>
          </a:p>
        </p:txBody>
      </p:sp>
      <p:sp>
        <p:nvSpPr>
          <p:cNvPr id="14" name="object 14"/>
          <p:cNvSpPr txBox="1"/>
          <p:nvPr/>
        </p:nvSpPr>
        <p:spPr>
          <a:xfrm>
            <a:off x="4333531" y="5148146"/>
            <a:ext cx="4340225" cy="764311"/>
          </a:xfrm>
          <a:prstGeom prst="rect">
            <a:avLst/>
          </a:prstGeom>
          <a:solidFill>
            <a:srgbClr val="66C9CE"/>
          </a:solidFill>
        </p:spPr>
        <p:txBody>
          <a:bodyPr vert="horz" wrap="square" lIns="0" tIns="45719" rIns="0" bIns="0" rtlCol="0">
            <a:spAutoFit/>
          </a:bodyPr>
          <a:lstStyle/>
          <a:p>
            <a:pPr marL="91440">
              <a:lnSpc>
                <a:spcPts val="2840"/>
              </a:lnSpc>
              <a:spcBef>
                <a:spcPts val="359"/>
              </a:spcBef>
            </a:pPr>
            <a:r>
              <a:rPr sz="2400" spc="-5" dirty="0">
                <a:solidFill>
                  <a:srgbClr val="FFFFFF"/>
                </a:solidFill>
                <a:latin typeface="Century Gothic"/>
                <a:cs typeface="Century Gothic"/>
              </a:rPr>
              <a:t>SOLUTIONS,</a:t>
            </a:r>
            <a:r>
              <a:rPr sz="2400" spc="-65" dirty="0">
                <a:solidFill>
                  <a:srgbClr val="FFFFFF"/>
                </a:solidFill>
                <a:latin typeface="Century Gothic"/>
                <a:cs typeface="Century Gothic"/>
              </a:rPr>
              <a:t> </a:t>
            </a:r>
            <a:r>
              <a:rPr sz="2400" spc="-5" dirty="0">
                <a:solidFill>
                  <a:srgbClr val="FFFFFF"/>
                </a:solidFill>
                <a:latin typeface="Century Gothic"/>
                <a:cs typeface="Century Gothic"/>
              </a:rPr>
              <a:t>SELLING</a:t>
            </a:r>
            <a:endParaRPr sz="2400">
              <a:latin typeface="Century Gothic"/>
              <a:cs typeface="Century Gothic"/>
            </a:endParaRPr>
          </a:p>
          <a:p>
            <a:pPr marL="91440">
              <a:lnSpc>
                <a:spcPts val="2840"/>
              </a:lnSpc>
            </a:pPr>
            <a:r>
              <a:rPr sz="2400" spc="-5" dirty="0">
                <a:solidFill>
                  <a:srgbClr val="FFFFFF"/>
                </a:solidFill>
                <a:latin typeface="Century Gothic"/>
                <a:cs typeface="Century Gothic"/>
              </a:rPr>
              <a:t>AND MANAGED</a:t>
            </a:r>
            <a:r>
              <a:rPr sz="2400" spc="-65" dirty="0">
                <a:solidFill>
                  <a:srgbClr val="FFFFFF"/>
                </a:solidFill>
                <a:latin typeface="Century Gothic"/>
                <a:cs typeface="Century Gothic"/>
              </a:rPr>
              <a:t> </a:t>
            </a:r>
            <a:r>
              <a:rPr sz="2400" spc="-15" dirty="0">
                <a:solidFill>
                  <a:srgbClr val="FFFFFF"/>
                </a:solidFill>
                <a:latin typeface="Century Gothic"/>
                <a:cs typeface="Century Gothic"/>
              </a:rPr>
              <a:t>SERVICES</a:t>
            </a:r>
            <a:endParaRPr sz="2400">
              <a:latin typeface="Century Gothic"/>
              <a:cs typeface="Century Gothic"/>
            </a:endParaRPr>
          </a:p>
        </p:txBody>
      </p:sp>
      <p:sp>
        <p:nvSpPr>
          <p:cNvPr id="15" name="object 15"/>
          <p:cNvSpPr/>
          <p:nvPr/>
        </p:nvSpPr>
        <p:spPr>
          <a:xfrm>
            <a:off x="6118166" y="6209608"/>
            <a:ext cx="4929446" cy="615141"/>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6205451" y="6247014"/>
            <a:ext cx="4738254" cy="536170"/>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6169905" y="6259740"/>
            <a:ext cx="4801870" cy="462280"/>
          </a:xfrm>
          <a:custGeom>
            <a:avLst/>
            <a:gdLst/>
            <a:ahLst/>
            <a:cxnLst/>
            <a:rect l="l" t="t" r="r" b="b"/>
            <a:pathLst>
              <a:path w="4801870" h="462279">
                <a:moveTo>
                  <a:pt x="0" y="0"/>
                </a:moveTo>
                <a:lnTo>
                  <a:pt x="4801313" y="0"/>
                </a:lnTo>
                <a:lnTo>
                  <a:pt x="4801313" y="461664"/>
                </a:lnTo>
                <a:lnTo>
                  <a:pt x="0" y="461664"/>
                </a:lnTo>
                <a:lnTo>
                  <a:pt x="0" y="0"/>
                </a:lnTo>
                <a:close/>
              </a:path>
            </a:pathLst>
          </a:custGeom>
          <a:solidFill>
            <a:srgbClr val="66C9CE"/>
          </a:solidFill>
        </p:spPr>
        <p:txBody>
          <a:bodyPr wrap="square" lIns="0" tIns="0" rIns="0" bIns="0" rtlCol="0"/>
          <a:lstStyle/>
          <a:p>
            <a:endParaRPr/>
          </a:p>
        </p:txBody>
      </p:sp>
      <p:sp>
        <p:nvSpPr>
          <p:cNvPr id="18" name="object 18"/>
          <p:cNvSpPr/>
          <p:nvPr/>
        </p:nvSpPr>
        <p:spPr>
          <a:xfrm>
            <a:off x="6169904" y="6259740"/>
            <a:ext cx="4801870" cy="462280"/>
          </a:xfrm>
          <a:custGeom>
            <a:avLst/>
            <a:gdLst/>
            <a:ahLst/>
            <a:cxnLst/>
            <a:rect l="l" t="t" r="r" b="b"/>
            <a:pathLst>
              <a:path w="4801870" h="462279">
                <a:moveTo>
                  <a:pt x="0" y="0"/>
                </a:moveTo>
                <a:lnTo>
                  <a:pt x="4801312" y="0"/>
                </a:lnTo>
                <a:lnTo>
                  <a:pt x="4801312" y="461664"/>
                </a:lnTo>
                <a:lnTo>
                  <a:pt x="0" y="461664"/>
                </a:lnTo>
                <a:lnTo>
                  <a:pt x="0" y="0"/>
                </a:lnTo>
                <a:close/>
              </a:path>
            </a:pathLst>
          </a:custGeom>
          <a:ln w="38099">
            <a:solidFill>
              <a:srgbClr val="FFFFFF"/>
            </a:solidFill>
          </a:ln>
        </p:spPr>
        <p:txBody>
          <a:bodyPr wrap="square" lIns="0" tIns="0" rIns="0" bIns="0" rtlCol="0"/>
          <a:lstStyle/>
          <a:p>
            <a:endParaRPr/>
          </a:p>
        </p:txBody>
      </p:sp>
      <p:sp>
        <p:nvSpPr>
          <p:cNvPr id="19" name="object 19"/>
          <p:cNvSpPr txBox="1"/>
          <p:nvPr/>
        </p:nvSpPr>
        <p:spPr>
          <a:xfrm>
            <a:off x="6248644" y="6292759"/>
            <a:ext cx="4538980" cy="391160"/>
          </a:xfrm>
          <a:prstGeom prst="rect">
            <a:avLst/>
          </a:prstGeom>
        </p:spPr>
        <p:txBody>
          <a:bodyPr vert="horz" wrap="square" lIns="0" tIns="12700" rIns="0" bIns="0" rtlCol="0">
            <a:spAutoFit/>
          </a:bodyPr>
          <a:lstStyle/>
          <a:p>
            <a:pPr marL="12700">
              <a:spcBef>
                <a:spcPts val="100"/>
              </a:spcBef>
            </a:pPr>
            <a:r>
              <a:rPr sz="2400" spc="-5" dirty="0">
                <a:solidFill>
                  <a:srgbClr val="FFFFFF"/>
                </a:solidFill>
                <a:latin typeface="Century Gothic"/>
                <a:cs typeface="Century Gothic"/>
              </a:rPr>
              <a:t>NEED GO-TO-MARKET</a:t>
            </a:r>
            <a:r>
              <a:rPr sz="2400" spc="-55" dirty="0">
                <a:solidFill>
                  <a:srgbClr val="FFFFFF"/>
                </a:solidFill>
                <a:latin typeface="Century Gothic"/>
                <a:cs typeface="Century Gothic"/>
              </a:rPr>
              <a:t> </a:t>
            </a:r>
            <a:r>
              <a:rPr sz="2400" spc="-30" dirty="0">
                <a:solidFill>
                  <a:srgbClr val="FFFFFF"/>
                </a:solidFill>
                <a:latin typeface="Century Gothic"/>
                <a:cs typeface="Century Gothic"/>
              </a:rPr>
              <a:t>PARTNER</a:t>
            </a:r>
            <a:endParaRPr sz="2400">
              <a:latin typeface="Century Gothic"/>
              <a:cs typeface="Century Gothic"/>
            </a:endParaRPr>
          </a:p>
        </p:txBody>
      </p:sp>
    </p:spTree>
    <p:extLst>
      <p:ext uri="{BB962C8B-B14F-4D97-AF65-F5344CB8AC3E}">
        <p14:creationId xmlns:p14="http://schemas.microsoft.com/office/powerpoint/2010/main" val="2757558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653143" y="259189"/>
            <a:ext cx="9731828" cy="628377"/>
          </a:xfrm>
          <a:prstGeom prst="rect">
            <a:avLst/>
          </a:prstGeom>
        </p:spPr>
        <p:txBody>
          <a:bodyPr vert="horz" wrap="square" lIns="0" tIns="12700" rIns="0" bIns="0" rtlCol="0" anchor="ctr">
            <a:spAutoFit/>
          </a:bodyPr>
          <a:lstStyle/>
          <a:p>
            <a:pPr marL="12700">
              <a:lnSpc>
                <a:spcPct val="100000"/>
              </a:lnSpc>
              <a:spcBef>
                <a:spcPts val="100"/>
              </a:spcBef>
            </a:pPr>
            <a:r>
              <a:rPr sz="4000" b="1" dirty="0">
                <a:latin typeface="Arial" panose="020B0604020202020204" pitchFamily="34" charset="0"/>
                <a:cs typeface="Arial" panose="020B0604020202020204" pitchFamily="34" charset="0"/>
              </a:rPr>
              <a:t>TO OVERCOME </a:t>
            </a:r>
            <a:r>
              <a:rPr sz="4000" b="1" spc="-5" dirty="0">
                <a:latin typeface="Arial" panose="020B0604020202020204" pitchFamily="34" charset="0"/>
                <a:cs typeface="Arial" panose="020B0604020202020204" pitchFamily="34" charset="0"/>
              </a:rPr>
              <a:t>3 </a:t>
            </a:r>
            <a:r>
              <a:rPr sz="4000" b="1" spc="-25" dirty="0">
                <a:latin typeface="Arial" panose="020B0604020202020204" pitchFamily="34" charset="0"/>
                <a:cs typeface="Arial" panose="020B0604020202020204" pitchFamily="34" charset="0"/>
              </a:rPr>
              <a:t>KEY</a:t>
            </a:r>
            <a:r>
              <a:rPr sz="4000" b="1" spc="-55" dirty="0">
                <a:latin typeface="Arial" panose="020B0604020202020204" pitchFamily="34" charset="0"/>
                <a:cs typeface="Arial" panose="020B0604020202020204" pitchFamily="34" charset="0"/>
              </a:rPr>
              <a:t> </a:t>
            </a:r>
            <a:r>
              <a:rPr sz="4000" b="1" spc="-30" dirty="0">
                <a:latin typeface="Arial" panose="020B0604020202020204" pitchFamily="34" charset="0"/>
                <a:cs typeface="Arial" panose="020B0604020202020204" pitchFamily="34" charset="0"/>
              </a:rPr>
              <a:t>CHALLENGES</a:t>
            </a:r>
          </a:p>
        </p:txBody>
      </p:sp>
      <p:sp>
        <p:nvSpPr>
          <p:cNvPr id="5" name="object 3"/>
          <p:cNvSpPr txBox="1"/>
          <p:nvPr/>
        </p:nvSpPr>
        <p:spPr>
          <a:xfrm>
            <a:off x="1717784" y="5619915"/>
            <a:ext cx="8518525" cy="566420"/>
          </a:xfrm>
          <a:prstGeom prst="rect">
            <a:avLst/>
          </a:prstGeom>
        </p:spPr>
        <p:txBody>
          <a:bodyPr vert="horz" wrap="square" lIns="0" tIns="27940" rIns="0" bIns="0" rtlCol="0">
            <a:spAutoFit/>
          </a:bodyPr>
          <a:lstStyle/>
          <a:p>
            <a:pPr marL="12700" marR="5080">
              <a:lnSpc>
                <a:spcPts val="2100"/>
              </a:lnSpc>
              <a:spcBef>
                <a:spcPts val="220"/>
              </a:spcBef>
            </a:pPr>
            <a:r>
              <a:rPr b="1" spc="-5" dirty="0">
                <a:latin typeface="Century Gothic"/>
                <a:cs typeface="Century Gothic"/>
              </a:rPr>
              <a:t>Only by addressing </a:t>
            </a:r>
            <a:r>
              <a:rPr b="1" dirty="0">
                <a:latin typeface="Century Gothic"/>
                <a:cs typeface="Century Gothic"/>
              </a:rPr>
              <a:t>all </a:t>
            </a:r>
            <a:r>
              <a:rPr b="1" spc="-5" dirty="0">
                <a:latin typeface="Century Gothic"/>
                <a:cs typeface="Century Gothic"/>
              </a:rPr>
              <a:t>three </a:t>
            </a:r>
            <a:r>
              <a:rPr b="1" dirty="0">
                <a:latin typeface="Century Gothic"/>
                <a:cs typeface="Century Gothic"/>
              </a:rPr>
              <a:t>can organizations turn raw data into information  and </a:t>
            </a:r>
            <a:r>
              <a:rPr b="1" spc="-5" dirty="0">
                <a:latin typeface="Century Gothic"/>
                <a:cs typeface="Century Gothic"/>
              </a:rPr>
              <a:t>actionable</a:t>
            </a:r>
            <a:r>
              <a:rPr b="1" spc="-60" dirty="0">
                <a:latin typeface="Century Gothic"/>
                <a:cs typeface="Century Gothic"/>
              </a:rPr>
              <a:t> </a:t>
            </a:r>
            <a:r>
              <a:rPr b="1" dirty="0">
                <a:latin typeface="Century Gothic"/>
                <a:cs typeface="Century Gothic"/>
              </a:rPr>
              <a:t>insights.</a:t>
            </a:r>
          </a:p>
        </p:txBody>
      </p:sp>
      <p:sp>
        <p:nvSpPr>
          <p:cNvPr id="6" name="object 4"/>
          <p:cNvSpPr/>
          <p:nvPr/>
        </p:nvSpPr>
        <p:spPr>
          <a:xfrm>
            <a:off x="1878106" y="1697753"/>
            <a:ext cx="1673411" cy="1673410"/>
          </a:xfrm>
          <a:prstGeom prst="rect">
            <a:avLst/>
          </a:prstGeom>
          <a:blipFill>
            <a:blip r:embed="rId2" cstate="print"/>
            <a:stretch>
              <a:fillRect/>
            </a:stretch>
          </a:blipFill>
        </p:spPr>
        <p:txBody>
          <a:bodyPr wrap="square" lIns="0" tIns="0" rIns="0" bIns="0" rtlCol="0"/>
          <a:lstStyle/>
          <a:p>
            <a:endParaRPr/>
          </a:p>
        </p:txBody>
      </p:sp>
      <p:sp>
        <p:nvSpPr>
          <p:cNvPr id="7" name="object 5"/>
          <p:cNvSpPr/>
          <p:nvPr/>
        </p:nvSpPr>
        <p:spPr>
          <a:xfrm>
            <a:off x="4815577" y="1697753"/>
            <a:ext cx="1673410" cy="1673410"/>
          </a:xfrm>
          <a:prstGeom prst="rect">
            <a:avLst/>
          </a:prstGeom>
          <a:blipFill>
            <a:blip r:embed="rId3" cstate="print"/>
            <a:stretch>
              <a:fillRect/>
            </a:stretch>
          </a:blipFill>
        </p:spPr>
        <p:txBody>
          <a:bodyPr wrap="square" lIns="0" tIns="0" rIns="0" bIns="0" rtlCol="0"/>
          <a:lstStyle/>
          <a:p>
            <a:endParaRPr/>
          </a:p>
        </p:txBody>
      </p:sp>
      <p:sp>
        <p:nvSpPr>
          <p:cNvPr id="8" name="object 6"/>
          <p:cNvSpPr/>
          <p:nvPr/>
        </p:nvSpPr>
        <p:spPr>
          <a:xfrm>
            <a:off x="7753047" y="1697753"/>
            <a:ext cx="1673411" cy="1673410"/>
          </a:xfrm>
          <a:prstGeom prst="rect">
            <a:avLst/>
          </a:prstGeom>
          <a:blipFill>
            <a:blip r:embed="rId4" cstate="print"/>
            <a:stretch>
              <a:fillRect/>
            </a:stretch>
          </a:blipFill>
        </p:spPr>
        <p:txBody>
          <a:bodyPr wrap="square" lIns="0" tIns="0" rIns="0" bIns="0" rtlCol="0"/>
          <a:lstStyle/>
          <a:p>
            <a:endParaRPr/>
          </a:p>
        </p:txBody>
      </p:sp>
      <p:sp>
        <p:nvSpPr>
          <p:cNvPr id="9" name="object 7"/>
          <p:cNvSpPr txBox="1"/>
          <p:nvPr/>
        </p:nvSpPr>
        <p:spPr>
          <a:xfrm>
            <a:off x="1807432" y="3759758"/>
            <a:ext cx="1847850" cy="845819"/>
          </a:xfrm>
          <a:prstGeom prst="rect">
            <a:avLst/>
          </a:prstGeom>
        </p:spPr>
        <p:txBody>
          <a:bodyPr vert="horz" wrap="square" lIns="0" tIns="13970" rIns="0" bIns="0" rtlCol="0">
            <a:spAutoFit/>
          </a:bodyPr>
          <a:lstStyle/>
          <a:p>
            <a:pPr marL="12700" marR="5080" algn="ctr">
              <a:lnSpc>
                <a:spcPct val="99500"/>
              </a:lnSpc>
              <a:spcBef>
                <a:spcPts val="110"/>
              </a:spcBef>
            </a:pPr>
            <a:r>
              <a:rPr spc="-5" dirty="0">
                <a:latin typeface="Century Gothic"/>
                <a:cs typeface="Century Gothic"/>
              </a:rPr>
              <a:t>Integrating</a:t>
            </a:r>
            <a:r>
              <a:rPr spc="-85" dirty="0">
                <a:latin typeface="Century Gothic"/>
                <a:cs typeface="Century Gothic"/>
              </a:rPr>
              <a:t> </a:t>
            </a:r>
            <a:r>
              <a:rPr spc="-5" dirty="0">
                <a:latin typeface="Century Gothic"/>
                <a:cs typeface="Century Gothic"/>
              </a:rPr>
              <a:t>data  from multiple  sources</a:t>
            </a:r>
            <a:endParaRPr dirty="0">
              <a:latin typeface="Century Gothic"/>
              <a:cs typeface="Century Gothic"/>
            </a:endParaRPr>
          </a:p>
        </p:txBody>
      </p:sp>
      <p:sp>
        <p:nvSpPr>
          <p:cNvPr id="10" name="object 8"/>
          <p:cNvSpPr txBox="1"/>
          <p:nvPr/>
        </p:nvSpPr>
        <p:spPr>
          <a:xfrm>
            <a:off x="4643267" y="3749850"/>
            <a:ext cx="2018030" cy="566420"/>
          </a:xfrm>
          <a:prstGeom prst="rect">
            <a:avLst/>
          </a:prstGeom>
        </p:spPr>
        <p:txBody>
          <a:bodyPr vert="horz" wrap="square" lIns="0" tIns="27939" rIns="0" bIns="0" rtlCol="0">
            <a:spAutoFit/>
          </a:bodyPr>
          <a:lstStyle/>
          <a:p>
            <a:pPr marL="12700" marR="5080" algn="ctr">
              <a:lnSpc>
                <a:spcPts val="2100"/>
              </a:lnSpc>
              <a:spcBef>
                <a:spcPts val="219"/>
              </a:spcBef>
            </a:pPr>
            <a:r>
              <a:rPr spc="-5" dirty="0">
                <a:latin typeface="Century Gothic"/>
                <a:cs typeface="Century Gothic"/>
              </a:rPr>
              <a:t>Automating </a:t>
            </a:r>
            <a:r>
              <a:rPr dirty="0">
                <a:latin typeface="Century Gothic"/>
                <a:cs typeface="Century Gothic"/>
              </a:rPr>
              <a:t>the  </a:t>
            </a:r>
            <a:r>
              <a:rPr spc="-5" dirty="0">
                <a:latin typeface="Century Gothic"/>
                <a:cs typeface="Century Gothic"/>
              </a:rPr>
              <a:t>collection </a:t>
            </a:r>
            <a:r>
              <a:rPr dirty="0">
                <a:latin typeface="Century Gothic"/>
                <a:cs typeface="Century Gothic"/>
              </a:rPr>
              <a:t>of</a:t>
            </a:r>
            <a:r>
              <a:rPr spc="-55" dirty="0">
                <a:latin typeface="Century Gothic"/>
                <a:cs typeface="Century Gothic"/>
              </a:rPr>
              <a:t> </a:t>
            </a:r>
            <a:r>
              <a:rPr dirty="0">
                <a:latin typeface="Century Gothic"/>
                <a:cs typeface="Century Gothic"/>
              </a:rPr>
              <a:t>data</a:t>
            </a:r>
          </a:p>
        </p:txBody>
      </p:sp>
      <p:sp>
        <p:nvSpPr>
          <p:cNvPr id="11" name="object 9"/>
          <p:cNvSpPr txBox="1"/>
          <p:nvPr/>
        </p:nvSpPr>
        <p:spPr>
          <a:xfrm>
            <a:off x="7586681" y="3749851"/>
            <a:ext cx="2091055" cy="845819"/>
          </a:xfrm>
          <a:prstGeom prst="rect">
            <a:avLst/>
          </a:prstGeom>
        </p:spPr>
        <p:txBody>
          <a:bodyPr vert="horz" wrap="square" lIns="0" tIns="13970" rIns="0" bIns="0" rtlCol="0">
            <a:spAutoFit/>
          </a:bodyPr>
          <a:lstStyle/>
          <a:p>
            <a:pPr marL="12700" marR="5080" algn="ctr">
              <a:lnSpc>
                <a:spcPct val="99500"/>
              </a:lnSpc>
              <a:spcBef>
                <a:spcPts val="110"/>
              </a:spcBef>
            </a:pPr>
            <a:r>
              <a:rPr spc="-5" dirty="0">
                <a:latin typeface="Century Gothic"/>
                <a:cs typeface="Century Gothic"/>
              </a:rPr>
              <a:t>Analyzing data to  effectively </a:t>
            </a:r>
            <a:r>
              <a:rPr dirty="0">
                <a:latin typeface="Century Gothic"/>
                <a:cs typeface="Century Gothic"/>
              </a:rPr>
              <a:t>identify  </a:t>
            </a:r>
            <a:r>
              <a:rPr spc="-5" dirty="0">
                <a:latin typeface="Century Gothic"/>
                <a:cs typeface="Century Gothic"/>
              </a:rPr>
              <a:t>actionable</a:t>
            </a:r>
            <a:r>
              <a:rPr spc="-60" dirty="0">
                <a:latin typeface="Century Gothic"/>
                <a:cs typeface="Century Gothic"/>
              </a:rPr>
              <a:t> </a:t>
            </a:r>
            <a:r>
              <a:rPr dirty="0">
                <a:latin typeface="Century Gothic"/>
                <a:cs typeface="Century Gothic"/>
              </a:rPr>
              <a:t>insights</a:t>
            </a:r>
          </a:p>
        </p:txBody>
      </p:sp>
    </p:spTree>
    <p:extLst>
      <p:ext uri="{BB962C8B-B14F-4D97-AF65-F5344CB8AC3E}">
        <p14:creationId xmlns:p14="http://schemas.microsoft.com/office/powerpoint/2010/main" val="3008976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p:cNvSpPr/>
          <p:nvPr/>
        </p:nvSpPr>
        <p:spPr>
          <a:xfrm>
            <a:off x="8877298" y="2515851"/>
            <a:ext cx="1979930" cy="2390775"/>
          </a:xfrm>
          <a:custGeom>
            <a:avLst/>
            <a:gdLst/>
            <a:ahLst/>
            <a:cxnLst/>
            <a:rect l="l" t="t" r="r" b="b"/>
            <a:pathLst>
              <a:path w="1979929" h="2390775">
                <a:moveTo>
                  <a:pt x="0" y="0"/>
                </a:moveTo>
                <a:lnTo>
                  <a:pt x="1979612" y="0"/>
                </a:lnTo>
                <a:lnTo>
                  <a:pt x="1979612" y="2390594"/>
                </a:lnTo>
                <a:lnTo>
                  <a:pt x="0" y="2390594"/>
                </a:lnTo>
                <a:lnTo>
                  <a:pt x="0" y="0"/>
                </a:lnTo>
                <a:close/>
              </a:path>
            </a:pathLst>
          </a:custGeom>
          <a:solidFill>
            <a:srgbClr val="5DDCF9"/>
          </a:solidFill>
        </p:spPr>
        <p:txBody>
          <a:bodyPr wrap="square" lIns="0" tIns="0" rIns="0" bIns="0" rtlCol="0"/>
          <a:lstStyle/>
          <a:p>
            <a:endParaRPr/>
          </a:p>
        </p:txBody>
      </p:sp>
      <p:sp>
        <p:nvSpPr>
          <p:cNvPr id="6" name="object 4"/>
          <p:cNvSpPr/>
          <p:nvPr/>
        </p:nvSpPr>
        <p:spPr>
          <a:xfrm>
            <a:off x="6759573" y="2506803"/>
            <a:ext cx="1905000" cy="2393950"/>
          </a:xfrm>
          <a:custGeom>
            <a:avLst/>
            <a:gdLst/>
            <a:ahLst/>
            <a:cxnLst/>
            <a:rect l="l" t="t" r="r" b="b"/>
            <a:pathLst>
              <a:path w="1905000" h="2393950">
                <a:moveTo>
                  <a:pt x="0" y="0"/>
                </a:moveTo>
                <a:lnTo>
                  <a:pt x="1905000" y="0"/>
                </a:lnTo>
                <a:lnTo>
                  <a:pt x="1905000" y="2393538"/>
                </a:lnTo>
                <a:lnTo>
                  <a:pt x="0" y="2393538"/>
                </a:lnTo>
                <a:lnTo>
                  <a:pt x="0" y="0"/>
                </a:lnTo>
                <a:close/>
              </a:path>
            </a:pathLst>
          </a:custGeom>
          <a:solidFill>
            <a:srgbClr val="5DDCF9"/>
          </a:solidFill>
        </p:spPr>
        <p:txBody>
          <a:bodyPr wrap="square" lIns="0" tIns="0" rIns="0" bIns="0" rtlCol="0"/>
          <a:lstStyle/>
          <a:p>
            <a:endParaRPr/>
          </a:p>
        </p:txBody>
      </p:sp>
      <p:sp>
        <p:nvSpPr>
          <p:cNvPr id="7" name="object 5"/>
          <p:cNvSpPr/>
          <p:nvPr/>
        </p:nvSpPr>
        <p:spPr>
          <a:xfrm>
            <a:off x="4824711" y="2509748"/>
            <a:ext cx="1779905" cy="2390775"/>
          </a:xfrm>
          <a:custGeom>
            <a:avLst/>
            <a:gdLst/>
            <a:ahLst/>
            <a:cxnLst/>
            <a:rect l="l" t="t" r="r" b="b"/>
            <a:pathLst>
              <a:path w="1779904" h="2390775">
                <a:moveTo>
                  <a:pt x="0" y="0"/>
                </a:moveTo>
                <a:lnTo>
                  <a:pt x="1779287" y="0"/>
                </a:lnTo>
                <a:lnTo>
                  <a:pt x="1779287" y="2390594"/>
                </a:lnTo>
                <a:lnTo>
                  <a:pt x="0" y="2390594"/>
                </a:lnTo>
                <a:lnTo>
                  <a:pt x="0" y="0"/>
                </a:lnTo>
                <a:close/>
              </a:path>
            </a:pathLst>
          </a:custGeom>
          <a:solidFill>
            <a:srgbClr val="5DDCF9"/>
          </a:solidFill>
        </p:spPr>
        <p:txBody>
          <a:bodyPr wrap="square" lIns="0" tIns="0" rIns="0" bIns="0" rtlCol="0"/>
          <a:lstStyle/>
          <a:p>
            <a:endParaRPr/>
          </a:p>
        </p:txBody>
      </p:sp>
      <p:sp>
        <p:nvSpPr>
          <p:cNvPr id="8" name="object 6"/>
          <p:cNvSpPr txBox="1"/>
          <p:nvPr/>
        </p:nvSpPr>
        <p:spPr>
          <a:xfrm>
            <a:off x="1580901" y="5000108"/>
            <a:ext cx="2488312" cy="1020792"/>
          </a:xfrm>
          <a:prstGeom prst="rect">
            <a:avLst/>
          </a:prstGeom>
        </p:spPr>
        <p:txBody>
          <a:bodyPr vert="horz" wrap="square" lIns="0" tIns="20320" rIns="0" bIns="0" rtlCol="0">
            <a:spAutoFit/>
          </a:bodyPr>
          <a:lstStyle/>
          <a:p>
            <a:pPr marL="12700" marR="5080" algn="ctr">
              <a:lnSpc>
                <a:spcPts val="1300"/>
              </a:lnSpc>
              <a:spcBef>
                <a:spcPts val="160"/>
              </a:spcBef>
            </a:pPr>
            <a:r>
              <a:rPr sz="1200" spc="-5" dirty="0">
                <a:latin typeface="+mj-lt"/>
                <a:cs typeface="Century Gothic"/>
              </a:rPr>
              <a:t>All personal </a:t>
            </a:r>
            <a:r>
              <a:rPr sz="1200" dirty="0">
                <a:latin typeface="+mj-lt"/>
                <a:cs typeface="Century Gothic"/>
              </a:rPr>
              <a:t>items, </a:t>
            </a:r>
            <a:r>
              <a:rPr sz="1200" spc="-5" dirty="0">
                <a:latin typeface="+mj-lt"/>
                <a:cs typeface="Century Gothic"/>
              </a:rPr>
              <a:t>such </a:t>
            </a:r>
            <a:r>
              <a:rPr sz="1200" dirty="0">
                <a:latin typeface="+mj-lt"/>
                <a:cs typeface="Century Gothic"/>
              </a:rPr>
              <a:t>as </a:t>
            </a:r>
            <a:r>
              <a:rPr sz="1200" spc="-5" dirty="0">
                <a:latin typeface="+mj-lt"/>
                <a:cs typeface="Century Gothic"/>
              </a:rPr>
              <a:t>mobile phones,  </a:t>
            </a:r>
            <a:r>
              <a:rPr sz="1200" dirty="0">
                <a:latin typeface="+mj-lt"/>
                <a:cs typeface="Century Gothic"/>
              </a:rPr>
              <a:t>wrist </a:t>
            </a:r>
            <a:r>
              <a:rPr sz="1200" spc="-5" dirty="0">
                <a:latin typeface="+mj-lt"/>
                <a:cs typeface="Century Gothic"/>
              </a:rPr>
              <a:t>watches, spectacles, laptops, </a:t>
            </a:r>
            <a:r>
              <a:rPr sz="1200" dirty="0">
                <a:latin typeface="+mj-lt"/>
                <a:cs typeface="Century Gothic"/>
              </a:rPr>
              <a:t>soft  drinks, </a:t>
            </a:r>
            <a:r>
              <a:rPr sz="1200" spc="-5" dirty="0">
                <a:latin typeface="+mj-lt"/>
                <a:cs typeface="Century Gothic"/>
              </a:rPr>
              <a:t>food </a:t>
            </a:r>
            <a:r>
              <a:rPr sz="1200" dirty="0">
                <a:latin typeface="+mj-lt"/>
                <a:cs typeface="Century Gothic"/>
              </a:rPr>
              <a:t>items and </a:t>
            </a:r>
            <a:r>
              <a:rPr sz="1200" spc="-5" dirty="0">
                <a:latin typeface="+mj-lt"/>
                <a:cs typeface="Century Gothic"/>
              </a:rPr>
              <a:t>household </a:t>
            </a:r>
            <a:r>
              <a:rPr sz="1200" dirty="0">
                <a:latin typeface="+mj-lt"/>
                <a:cs typeface="Century Gothic"/>
              </a:rPr>
              <a:t>items,  </a:t>
            </a:r>
            <a:r>
              <a:rPr sz="1200" spc="-5" dirty="0">
                <a:latin typeface="+mj-lt"/>
                <a:cs typeface="Century Gothic"/>
              </a:rPr>
              <a:t>such </a:t>
            </a:r>
            <a:r>
              <a:rPr sz="1200" dirty="0">
                <a:latin typeface="+mj-lt"/>
                <a:cs typeface="Century Gothic"/>
              </a:rPr>
              <a:t>as televisions, </a:t>
            </a:r>
            <a:r>
              <a:rPr sz="1200" spc="-5" dirty="0">
                <a:latin typeface="+mj-lt"/>
                <a:cs typeface="Century Gothic"/>
              </a:rPr>
              <a:t>cameras, microwaves,  </a:t>
            </a:r>
            <a:r>
              <a:rPr sz="1200" dirty="0">
                <a:latin typeface="+mj-lt"/>
                <a:cs typeface="Century Gothic"/>
              </a:rPr>
              <a:t>washing </a:t>
            </a:r>
            <a:r>
              <a:rPr sz="1200" spc="-5" dirty="0">
                <a:latin typeface="+mj-lt"/>
                <a:cs typeface="Century Gothic"/>
              </a:rPr>
              <a:t>machines,</a:t>
            </a:r>
            <a:r>
              <a:rPr sz="1200" spc="-65" dirty="0">
                <a:latin typeface="+mj-lt"/>
                <a:cs typeface="Century Gothic"/>
              </a:rPr>
              <a:t> </a:t>
            </a:r>
            <a:r>
              <a:rPr sz="1200" dirty="0">
                <a:latin typeface="+mj-lt"/>
                <a:cs typeface="Century Gothic"/>
              </a:rPr>
              <a:t>etc</a:t>
            </a:r>
          </a:p>
        </p:txBody>
      </p:sp>
      <p:sp>
        <p:nvSpPr>
          <p:cNvPr id="9" name="object 7"/>
          <p:cNvSpPr txBox="1"/>
          <p:nvPr/>
        </p:nvSpPr>
        <p:spPr>
          <a:xfrm>
            <a:off x="4858383" y="5055939"/>
            <a:ext cx="1769745" cy="1120820"/>
          </a:xfrm>
          <a:prstGeom prst="rect">
            <a:avLst/>
          </a:prstGeom>
        </p:spPr>
        <p:txBody>
          <a:bodyPr vert="horz" wrap="square" lIns="0" tIns="12700" rIns="0" bIns="0" rtlCol="0">
            <a:spAutoFit/>
          </a:bodyPr>
          <a:lstStyle/>
          <a:p>
            <a:pPr marL="12700" marR="5080" algn="ctr">
              <a:spcBef>
                <a:spcPts val="100"/>
              </a:spcBef>
            </a:pPr>
            <a:r>
              <a:rPr sz="1200" dirty="0">
                <a:latin typeface="+mj-lt"/>
                <a:cs typeface="Century Gothic"/>
              </a:rPr>
              <a:t>Private </a:t>
            </a:r>
            <a:r>
              <a:rPr sz="1200" spc="-5" dirty="0">
                <a:latin typeface="+mj-lt"/>
                <a:cs typeface="Century Gothic"/>
              </a:rPr>
              <a:t>business  </a:t>
            </a:r>
            <a:r>
              <a:rPr sz="1200" dirty="0">
                <a:latin typeface="+mj-lt"/>
                <a:cs typeface="Century Gothic"/>
              </a:rPr>
              <a:t>organization has the right  to take the decision  </a:t>
            </a:r>
            <a:r>
              <a:rPr sz="1200" spc="-5" dirty="0">
                <a:latin typeface="+mj-lt"/>
                <a:cs typeface="Century Gothic"/>
              </a:rPr>
              <a:t>whether </a:t>
            </a:r>
            <a:r>
              <a:rPr sz="1200" dirty="0">
                <a:latin typeface="+mj-lt"/>
                <a:cs typeface="Century Gothic"/>
              </a:rPr>
              <a:t>to </a:t>
            </a:r>
            <a:r>
              <a:rPr sz="1200" spc="-5" dirty="0">
                <a:latin typeface="+mj-lt"/>
                <a:cs typeface="Century Gothic"/>
              </a:rPr>
              <a:t>publish </a:t>
            </a:r>
            <a:r>
              <a:rPr sz="1200" dirty="0">
                <a:latin typeface="+mj-lt"/>
                <a:cs typeface="Century Gothic"/>
              </a:rPr>
              <a:t>the  sensors </a:t>
            </a:r>
            <a:r>
              <a:rPr sz="1200" spc="-5" dirty="0">
                <a:latin typeface="+mj-lt"/>
                <a:cs typeface="Century Gothic"/>
              </a:rPr>
              <a:t>attached </a:t>
            </a:r>
            <a:r>
              <a:rPr sz="1200" dirty="0">
                <a:latin typeface="+mj-lt"/>
                <a:cs typeface="Century Gothic"/>
              </a:rPr>
              <a:t>to</a:t>
            </a:r>
            <a:r>
              <a:rPr sz="1200" spc="-60" dirty="0">
                <a:latin typeface="+mj-lt"/>
                <a:cs typeface="Century Gothic"/>
              </a:rPr>
              <a:t> </a:t>
            </a:r>
            <a:r>
              <a:rPr sz="1200" dirty="0">
                <a:latin typeface="+mj-lt"/>
                <a:cs typeface="Century Gothic"/>
              </a:rPr>
              <a:t>those  items to the </a:t>
            </a:r>
            <a:r>
              <a:rPr sz="1200" spc="-5" dirty="0">
                <a:latin typeface="+mj-lt"/>
                <a:cs typeface="Century Gothic"/>
              </a:rPr>
              <a:t>cloud </a:t>
            </a:r>
            <a:r>
              <a:rPr sz="1200" dirty="0">
                <a:latin typeface="+mj-lt"/>
                <a:cs typeface="Century Gothic"/>
              </a:rPr>
              <a:t>or</a:t>
            </a:r>
            <a:r>
              <a:rPr sz="1200" spc="-75" dirty="0">
                <a:latin typeface="+mj-lt"/>
                <a:cs typeface="Century Gothic"/>
              </a:rPr>
              <a:t> </a:t>
            </a:r>
            <a:r>
              <a:rPr sz="1200" dirty="0">
                <a:latin typeface="+mj-lt"/>
                <a:cs typeface="Century Gothic"/>
              </a:rPr>
              <a:t>not.</a:t>
            </a:r>
          </a:p>
        </p:txBody>
      </p:sp>
      <p:sp>
        <p:nvSpPr>
          <p:cNvPr id="10" name="object 8"/>
          <p:cNvSpPr txBox="1"/>
          <p:nvPr/>
        </p:nvSpPr>
        <p:spPr>
          <a:xfrm>
            <a:off x="6838314" y="5001443"/>
            <a:ext cx="1958339" cy="1120820"/>
          </a:xfrm>
          <a:prstGeom prst="rect">
            <a:avLst/>
          </a:prstGeom>
        </p:spPr>
        <p:txBody>
          <a:bodyPr vert="horz" wrap="square" lIns="0" tIns="12700" rIns="0" bIns="0" rtlCol="0">
            <a:spAutoFit/>
          </a:bodyPr>
          <a:lstStyle/>
          <a:p>
            <a:pPr marL="12700" marR="5080" algn="ctr">
              <a:lnSpc>
                <a:spcPct val="99700"/>
              </a:lnSpc>
              <a:spcBef>
                <a:spcPts val="100"/>
              </a:spcBef>
            </a:pPr>
            <a:r>
              <a:rPr sz="1200" spc="-5" dirty="0">
                <a:latin typeface="+mj-lt"/>
                <a:cs typeface="Century Gothic"/>
              </a:rPr>
              <a:t>Public infrastructure such </a:t>
            </a:r>
            <a:r>
              <a:rPr sz="1200" dirty="0">
                <a:latin typeface="+mj-lt"/>
                <a:cs typeface="Century Gothic"/>
              </a:rPr>
              <a:t>as  </a:t>
            </a:r>
            <a:r>
              <a:rPr sz="1200" spc="-5" dirty="0">
                <a:latin typeface="+mj-lt"/>
                <a:cs typeface="Century Gothic"/>
              </a:rPr>
              <a:t>bridges, roads, parks, </a:t>
            </a:r>
            <a:r>
              <a:rPr sz="1200" dirty="0">
                <a:latin typeface="+mj-lt"/>
                <a:cs typeface="Century Gothic"/>
              </a:rPr>
              <a:t>etc. </a:t>
            </a:r>
            <a:r>
              <a:rPr sz="1200" spc="-5" dirty="0">
                <a:latin typeface="+mj-lt"/>
                <a:cs typeface="Century Gothic"/>
              </a:rPr>
              <a:t>All  </a:t>
            </a:r>
            <a:r>
              <a:rPr sz="1200" dirty="0">
                <a:latin typeface="+mj-lt"/>
                <a:cs typeface="Century Gothic"/>
              </a:rPr>
              <a:t>the </a:t>
            </a:r>
            <a:r>
              <a:rPr sz="1200" spc="-5" dirty="0">
                <a:latin typeface="+mj-lt"/>
                <a:cs typeface="Century Gothic"/>
              </a:rPr>
              <a:t>sensors deployed by </a:t>
            </a:r>
            <a:r>
              <a:rPr sz="1200" dirty="0">
                <a:latin typeface="+mj-lt"/>
                <a:cs typeface="Century Gothic"/>
              </a:rPr>
              <a:t>the  government will </a:t>
            </a:r>
            <a:r>
              <a:rPr sz="1200" spc="-5" dirty="0">
                <a:latin typeface="+mj-lt"/>
                <a:cs typeface="Century Gothic"/>
              </a:rPr>
              <a:t>be  published </a:t>
            </a:r>
            <a:r>
              <a:rPr sz="1200" dirty="0">
                <a:latin typeface="+mj-lt"/>
                <a:cs typeface="Century Gothic"/>
              </a:rPr>
              <a:t>in the </a:t>
            </a:r>
            <a:r>
              <a:rPr sz="1200" spc="-5" dirty="0">
                <a:latin typeface="+mj-lt"/>
                <a:cs typeface="Century Gothic"/>
              </a:rPr>
              <a:t>cloud  depending </a:t>
            </a:r>
            <a:r>
              <a:rPr sz="1200" dirty="0">
                <a:latin typeface="+mj-lt"/>
                <a:cs typeface="Century Gothic"/>
              </a:rPr>
              <a:t>on government  </a:t>
            </a:r>
            <a:r>
              <a:rPr sz="1200" spc="-5" dirty="0">
                <a:latin typeface="+mj-lt"/>
                <a:cs typeface="Century Gothic"/>
              </a:rPr>
              <a:t>policies.</a:t>
            </a:r>
            <a:endParaRPr sz="1200" dirty="0">
              <a:latin typeface="+mj-lt"/>
              <a:cs typeface="Century Gothic"/>
            </a:endParaRPr>
          </a:p>
        </p:txBody>
      </p:sp>
      <p:sp>
        <p:nvSpPr>
          <p:cNvPr id="11" name="object 9"/>
          <p:cNvSpPr txBox="1"/>
          <p:nvPr/>
        </p:nvSpPr>
        <p:spPr>
          <a:xfrm>
            <a:off x="9006839" y="4963606"/>
            <a:ext cx="1914525" cy="1305486"/>
          </a:xfrm>
          <a:prstGeom prst="rect">
            <a:avLst/>
          </a:prstGeom>
        </p:spPr>
        <p:txBody>
          <a:bodyPr vert="horz" wrap="square" lIns="0" tIns="12700" rIns="0" bIns="0" rtlCol="0">
            <a:spAutoFit/>
          </a:bodyPr>
          <a:lstStyle/>
          <a:p>
            <a:pPr marL="12700" marR="5080" algn="ctr">
              <a:lnSpc>
                <a:spcPct val="99700"/>
              </a:lnSpc>
              <a:spcBef>
                <a:spcPts val="100"/>
              </a:spcBef>
            </a:pPr>
            <a:r>
              <a:rPr sz="1200" spc="-5" dirty="0">
                <a:latin typeface="+mj-lt"/>
                <a:cs typeface="Century Gothic"/>
              </a:rPr>
              <a:t>Business </a:t>
            </a:r>
            <a:r>
              <a:rPr sz="1200" dirty="0">
                <a:latin typeface="+mj-lt"/>
                <a:cs typeface="Century Gothic"/>
              </a:rPr>
              <a:t>entities who</a:t>
            </a:r>
            <a:r>
              <a:rPr sz="1200" spc="-85" dirty="0">
                <a:latin typeface="+mj-lt"/>
                <a:cs typeface="Century Gothic"/>
              </a:rPr>
              <a:t> </a:t>
            </a:r>
            <a:r>
              <a:rPr sz="1200" dirty="0">
                <a:latin typeface="+mj-lt"/>
                <a:cs typeface="Century Gothic"/>
              </a:rPr>
              <a:t>deploy  and manage sensors </a:t>
            </a:r>
            <a:r>
              <a:rPr sz="1200" spc="-5" dirty="0">
                <a:latin typeface="+mj-lt"/>
                <a:cs typeface="Century Gothic"/>
              </a:rPr>
              <a:t>by  </a:t>
            </a:r>
            <a:r>
              <a:rPr sz="1200" dirty="0">
                <a:latin typeface="+mj-lt"/>
                <a:cs typeface="Century Gothic"/>
              </a:rPr>
              <a:t>themselves </a:t>
            </a:r>
            <a:r>
              <a:rPr sz="1200" spc="-5" dirty="0">
                <a:latin typeface="+mj-lt"/>
                <a:cs typeface="Century Gothic"/>
              </a:rPr>
              <a:t>by keeping  </a:t>
            </a:r>
            <a:r>
              <a:rPr sz="1200" dirty="0">
                <a:latin typeface="+mj-lt"/>
                <a:cs typeface="Century Gothic"/>
              </a:rPr>
              <a:t>ownership. They earn </a:t>
            </a:r>
            <a:r>
              <a:rPr sz="1200" spc="-5" dirty="0">
                <a:latin typeface="+mj-lt"/>
                <a:cs typeface="Century Gothic"/>
              </a:rPr>
              <a:t>by  publishing </a:t>
            </a:r>
            <a:r>
              <a:rPr sz="1200" dirty="0">
                <a:latin typeface="+mj-lt"/>
                <a:cs typeface="Century Gothic"/>
              </a:rPr>
              <a:t>the </a:t>
            </a:r>
            <a:r>
              <a:rPr sz="1200" spc="-5" dirty="0">
                <a:latin typeface="+mj-lt"/>
                <a:cs typeface="Century Gothic"/>
              </a:rPr>
              <a:t>sensors and  sensor </a:t>
            </a:r>
            <a:r>
              <a:rPr sz="1200" dirty="0">
                <a:latin typeface="+mj-lt"/>
                <a:cs typeface="Century Gothic"/>
              </a:rPr>
              <a:t>data they own  </a:t>
            </a:r>
            <a:r>
              <a:rPr sz="1200" spc="-5" dirty="0">
                <a:latin typeface="+mj-lt"/>
                <a:cs typeface="Century Gothic"/>
              </a:rPr>
              <a:t>through sensor</a:t>
            </a:r>
            <a:r>
              <a:rPr sz="1200" spc="-65" dirty="0">
                <a:latin typeface="+mj-lt"/>
                <a:cs typeface="Century Gothic"/>
              </a:rPr>
              <a:t> </a:t>
            </a:r>
            <a:r>
              <a:rPr sz="1200" spc="-5" dirty="0">
                <a:latin typeface="+mj-lt"/>
                <a:cs typeface="Century Gothic"/>
              </a:rPr>
              <a:t>publishers.</a:t>
            </a:r>
            <a:endParaRPr sz="1200" dirty="0">
              <a:latin typeface="+mj-lt"/>
              <a:cs typeface="Century Gothic"/>
            </a:endParaRPr>
          </a:p>
        </p:txBody>
      </p:sp>
      <p:sp>
        <p:nvSpPr>
          <p:cNvPr id="12" name="object 10"/>
          <p:cNvSpPr txBox="1"/>
          <p:nvPr/>
        </p:nvSpPr>
        <p:spPr>
          <a:xfrm>
            <a:off x="1327150" y="2011184"/>
            <a:ext cx="3161030" cy="323165"/>
          </a:xfrm>
          <a:prstGeom prst="rect">
            <a:avLst/>
          </a:prstGeom>
          <a:solidFill>
            <a:srgbClr val="002060"/>
          </a:solidFill>
        </p:spPr>
        <p:txBody>
          <a:bodyPr vert="horz" wrap="square" lIns="0" tIns="45720" rIns="0" bIns="0" rtlCol="0">
            <a:spAutoFit/>
          </a:bodyPr>
          <a:lstStyle/>
          <a:p>
            <a:pPr marL="195580">
              <a:spcBef>
                <a:spcPts val="360"/>
              </a:spcBef>
            </a:pPr>
            <a:r>
              <a:rPr dirty="0">
                <a:solidFill>
                  <a:srgbClr val="FFFFFF"/>
                </a:solidFill>
                <a:latin typeface="Century Gothic"/>
                <a:cs typeface="Century Gothic"/>
              </a:rPr>
              <a:t>Personal </a:t>
            </a:r>
            <a:r>
              <a:rPr spc="-5" dirty="0">
                <a:solidFill>
                  <a:srgbClr val="FFFFFF"/>
                </a:solidFill>
                <a:latin typeface="Century Gothic"/>
                <a:cs typeface="Century Gothic"/>
              </a:rPr>
              <a:t>and</a:t>
            </a:r>
            <a:r>
              <a:rPr spc="-100" dirty="0">
                <a:solidFill>
                  <a:srgbClr val="FFFFFF"/>
                </a:solidFill>
                <a:latin typeface="Century Gothic"/>
                <a:cs typeface="Century Gothic"/>
              </a:rPr>
              <a:t> </a:t>
            </a:r>
            <a:r>
              <a:rPr spc="-5" dirty="0">
                <a:solidFill>
                  <a:srgbClr val="FFFFFF"/>
                </a:solidFill>
                <a:latin typeface="Century Gothic"/>
                <a:cs typeface="Century Gothic"/>
              </a:rPr>
              <a:t>Households</a:t>
            </a:r>
            <a:endParaRPr dirty="0">
              <a:latin typeface="Century Gothic"/>
              <a:cs typeface="Century Gothic"/>
            </a:endParaRPr>
          </a:p>
        </p:txBody>
      </p:sp>
      <p:sp>
        <p:nvSpPr>
          <p:cNvPr id="13" name="object 11"/>
          <p:cNvSpPr txBox="1"/>
          <p:nvPr/>
        </p:nvSpPr>
        <p:spPr>
          <a:xfrm>
            <a:off x="8877298" y="1457145"/>
            <a:ext cx="1979930" cy="878446"/>
          </a:xfrm>
          <a:prstGeom prst="rect">
            <a:avLst/>
          </a:prstGeom>
          <a:solidFill>
            <a:srgbClr val="002060"/>
          </a:solidFill>
        </p:spPr>
        <p:txBody>
          <a:bodyPr vert="horz" wrap="square" lIns="0" tIns="46990" rIns="0" bIns="0" rtlCol="0">
            <a:spAutoFit/>
          </a:bodyPr>
          <a:lstStyle/>
          <a:p>
            <a:pPr marL="304165" marR="291465" algn="ctr">
              <a:lnSpc>
                <a:spcPct val="99500"/>
              </a:lnSpc>
              <a:spcBef>
                <a:spcPts val="370"/>
              </a:spcBef>
            </a:pPr>
            <a:r>
              <a:rPr dirty="0">
                <a:solidFill>
                  <a:srgbClr val="FFFFFF"/>
                </a:solidFill>
                <a:latin typeface="Century Gothic"/>
                <a:cs typeface="Century Gothic"/>
              </a:rPr>
              <a:t>C</a:t>
            </a:r>
            <a:r>
              <a:rPr spc="-5" dirty="0">
                <a:solidFill>
                  <a:srgbClr val="FFFFFF"/>
                </a:solidFill>
                <a:latin typeface="Century Gothic"/>
                <a:cs typeface="Century Gothic"/>
              </a:rPr>
              <a:t>o</a:t>
            </a:r>
            <a:r>
              <a:rPr dirty="0">
                <a:solidFill>
                  <a:srgbClr val="FFFFFF"/>
                </a:solidFill>
                <a:latin typeface="Century Gothic"/>
                <a:cs typeface="Century Gothic"/>
              </a:rPr>
              <a:t>mm</a:t>
            </a:r>
            <a:r>
              <a:rPr spc="-5" dirty="0">
                <a:solidFill>
                  <a:srgbClr val="FFFFFF"/>
                </a:solidFill>
                <a:latin typeface="Century Gothic"/>
                <a:cs typeface="Century Gothic"/>
              </a:rPr>
              <a:t>e</a:t>
            </a:r>
            <a:r>
              <a:rPr spc="-15" dirty="0">
                <a:solidFill>
                  <a:srgbClr val="FFFFFF"/>
                </a:solidFill>
                <a:latin typeface="Century Gothic"/>
                <a:cs typeface="Century Gothic"/>
              </a:rPr>
              <a:t>r</a:t>
            </a:r>
            <a:r>
              <a:rPr dirty="0">
                <a:solidFill>
                  <a:srgbClr val="FFFFFF"/>
                </a:solidFill>
                <a:latin typeface="Century Gothic"/>
                <a:cs typeface="Century Gothic"/>
              </a:rPr>
              <a:t>cial  </a:t>
            </a:r>
            <a:r>
              <a:rPr spc="-5" dirty="0">
                <a:solidFill>
                  <a:srgbClr val="FFFFFF"/>
                </a:solidFill>
                <a:latin typeface="Century Gothic"/>
                <a:cs typeface="Century Gothic"/>
              </a:rPr>
              <a:t>Sensor Data  Providers</a:t>
            </a:r>
            <a:endParaRPr dirty="0">
              <a:latin typeface="Century Gothic"/>
              <a:cs typeface="Century Gothic"/>
            </a:endParaRPr>
          </a:p>
        </p:txBody>
      </p:sp>
      <p:sp>
        <p:nvSpPr>
          <p:cNvPr id="14" name="object 12"/>
          <p:cNvSpPr txBox="1"/>
          <p:nvPr/>
        </p:nvSpPr>
        <p:spPr>
          <a:xfrm>
            <a:off x="4751387" y="1580971"/>
            <a:ext cx="3913504" cy="323165"/>
          </a:xfrm>
          <a:prstGeom prst="rect">
            <a:avLst/>
          </a:prstGeom>
          <a:solidFill>
            <a:srgbClr val="002060"/>
          </a:solidFill>
        </p:spPr>
        <p:txBody>
          <a:bodyPr vert="horz" wrap="square" lIns="0" tIns="45720" rIns="0" bIns="0" rtlCol="0">
            <a:spAutoFit/>
          </a:bodyPr>
          <a:lstStyle/>
          <a:p>
            <a:pPr marL="1200150">
              <a:spcBef>
                <a:spcPts val="360"/>
              </a:spcBef>
            </a:pPr>
            <a:r>
              <a:rPr spc="-5" dirty="0">
                <a:solidFill>
                  <a:srgbClr val="FFFFFF"/>
                </a:solidFill>
                <a:latin typeface="Century Gothic"/>
                <a:cs typeface="Century Gothic"/>
              </a:rPr>
              <a:t>Organizations</a:t>
            </a:r>
            <a:endParaRPr dirty="0">
              <a:latin typeface="Century Gothic"/>
              <a:cs typeface="Century Gothic"/>
            </a:endParaRPr>
          </a:p>
        </p:txBody>
      </p:sp>
      <p:sp>
        <p:nvSpPr>
          <p:cNvPr id="15" name="object 13"/>
          <p:cNvSpPr/>
          <p:nvPr/>
        </p:nvSpPr>
        <p:spPr>
          <a:xfrm>
            <a:off x="4751387" y="2011184"/>
            <a:ext cx="1852930" cy="370205"/>
          </a:xfrm>
          <a:custGeom>
            <a:avLst/>
            <a:gdLst/>
            <a:ahLst/>
            <a:cxnLst/>
            <a:rect l="l" t="t" r="r" b="b"/>
            <a:pathLst>
              <a:path w="1852929" h="370205">
                <a:moveTo>
                  <a:pt x="0" y="0"/>
                </a:moveTo>
                <a:lnTo>
                  <a:pt x="1852611" y="0"/>
                </a:lnTo>
                <a:lnTo>
                  <a:pt x="1852611" y="369887"/>
                </a:lnTo>
                <a:lnTo>
                  <a:pt x="0" y="369887"/>
                </a:lnTo>
                <a:lnTo>
                  <a:pt x="0" y="0"/>
                </a:lnTo>
                <a:close/>
              </a:path>
            </a:pathLst>
          </a:custGeom>
          <a:solidFill>
            <a:srgbClr val="002060"/>
          </a:solidFill>
        </p:spPr>
        <p:txBody>
          <a:bodyPr wrap="square" lIns="0" tIns="0" rIns="0" bIns="0" rtlCol="0"/>
          <a:lstStyle/>
          <a:p>
            <a:endParaRPr/>
          </a:p>
        </p:txBody>
      </p:sp>
      <p:sp>
        <p:nvSpPr>
          <p:cNvPr id="16" name="object 14"/>
          <p:cNvSpPr txBox="1"/>
          <p:nvPr/>
        </p:nvSpPr>
        <p:spPr>
          <a:xfrm>
            <a:off x="4713605" y="2044686"/>
            <a:ext cx="1794097" cy="566822"/>
          </a:xfrm>
          <a:prstGeom prst="rect">
            <a:avLst/>
          </a:prstGeom>
        </p:spPr>
        <p:txBody>
          <a:bodyPr vert="horz" wrap="square" lIns="0" tIns="12700" rIns="0" bIns="0" rtlCol="0">
            <a:spAutoFit/>
          </a:bodyPr>
          <a:lstStyle/>
          <a:p>
            <a:pPr marL="549275">
              <a:spcBef>
                <a:spcPts val="100"/>
              </a:spcBef>
              <a:tabLst>
                <a:tab pos="2628265" algn="l"/>
              </a:tabLst>
            </a:pPr>
            <a:r>
              <a:rPr dirty="0">
                <a:solidFill>
                  <a:srgbClr val="FFFFFF"/>
                </a:solidFill>
                <a:latin typeface="Century Gothic"/>
                <a:cs typeface="Century Gothic"/>
              </a:rPr>
              <a:t>Private	</a:t>
            </a:r>
            <a:endParaRPr dirty="0">
              <a:latin typeface="Century Gothic"/>
              <a:cs typeface="Century Gothic"/>
            </a:endParaRPr>
          </a:p>
        </p:txBody>
      </p:sp>
      <p:sp>
        <p:nvSpPr>
          <p:cNvPr id="17" name="object 15"/>
          <p:cNvSpPr txBox="1"/>
          <p:nvPr/>
        </p:nvSpPr>
        <p:spPr>
          <a:xfrm>
            <a:off x="1221740" y="6460808"/>
            <a:ext cx="8627745" cy="174407"/>
          </a:xfrm>
          <a:prstGeom prst="rect">
            <a:avLst/>
          </a:prstGeom>
        </p:spPr>
        <p:txBody>
          <a:bodyPr vert="horz" wrap="square" lIns="0" tIns="12700" rIns="0" bIns="0" rtlCol="0">
            <a:spAutoFit/>
          </a:bodyPr>
          <a:lstStyle/>
          <a:p>
            <a:pPr marL="12700">
              <a:spcBef>
                <a:spcPts val="100"/>
              </a:spcBef>
            </a:pPr>
            <a:r>
              <a:rPr sz="1050" spc="-5" dirty="0">
                <a:latin typeface="Century Gothic"/>
                <a:cs typeface="Century Gothic"/>
              </a:rPr>
              <a:t>[Source: “Sensing </a:t>
            </a:r>
            <a:r>
              <a:rPr sz="1050" dirty="0">
                <a:latin typeface="Century Gothic"/>
                <a:cs typeface="Century Gothic"/>
              </a:rPr>
              <a:t>as a </a:t>
            </a:r>
            <a:r>
              <a:rPr sz="1050" spc="-5" dirty="0">
                <a:latin typeface="Century Gothic"/>
                <a:cs typeface="Century Gothic"/>
              </a:rPr>
              <a:t>Service Model for Smart </a:t>
            </a:r>
            <a:r>
              <a:rPr sz="1050" dirty="0">
                <a:latin typeface="Century Gothic"/>
                <a:cs typeface="Century Gothic"/>
              </a:rPr>
              <a:t>Cities </a:t>
            </a:r>
            <a:r>
              <a:rPr sz="1050" spc="-5" dirty="0">
                <a:latin typeface="Century Gothic"/>
                <a:cs typeface="Century Gothic"/>
              </a:rPr>
              <a:t>Supported by </a:t>
            </a:r>
            <a:r>
              <a:rPr sz="1050" dirty="0">
                <a:latin typeface="Century Gothic"/>
                <a:cs typeface="Century Gothic"/>
              </a:rPr>
              <a:t>Internet of Things”, </a:t>
            </a:r>
            <a:r>
              <a:rPr sz="1050" spc="-5" dirty="0">
                <a:latin typeface="Century Gothic"/>
                <a:cs typeface="Century Gothic"/>
              </a:rPr>
              <a:t>Charith Perera </a:t>
            </a:r>
            <a:r>
              <a:rPr sz="1050" dirty="0">
                <a:latin typeface="Century Gothic"/>
                <a:cs typeface="Century Gothic"/>
              </a:rPr>
              <a:t>et. al., </a:t>
            </a:r>
            <a:r>
              <a:rPr sz="1050" spc="-5" dirty="0">
                <a:latin typeface="Century Gothic"/>
                <a:cs typeface="Century Gothic"/>
              </a:rPr>
              <a:t>Transactions </a:t>
            </a:r>
            <a:r>
              <a:rPr sz="1050" dirty="0">
                <a:latin typeface="Century Gothic"/>
                <a:cs typeface="Century Gothic"/>
              </a:rPr>
              <a:t>on</a:t>
            </a:r>
            <a:r>
              <a:rPr sz="1050" spc="200" dirty="0">
                <a:latin typeface="Century Gothic"/>
                <a:cs typeface="Century Gothic"/>
              </a:rPr>
              <a:t> </a:t>
            </a:r>
            <a:r>
              <a:rPr sz="1050" spc="-5" dirty="0">
                <a:latin typeface="Century Gothic"/>
                <a:cs typeface="Century Gothic"/>
              </a:rPr>
              <a:t>Emerging</a:t>
            </a:r>
            <a:endParaRPr sz="1050">
              <a:latin typeface="Century Gothic"/>
              <a:cs typeface="Century Gothic"/>
            </a:endParaRPr>
          </a:p>
        </p:txBody>
      </p:sp>
      <p:sp>
        <p:nvSpPr>
          <p:cNvPr id="18" name="object 16"/>
          <p:cNvSpPr txBox="1"/>
          <p:nvPr/>
        </p:nvSpPr>
        <p:spPr>
          <a:xfrm>
            <a:off x="1221739" y="6613208"/>
            <a:ext cx="2560320" cy="174407"/>
          </a:xfrm>
          <a:prstGeom prst="rect">
            <a:avLst/>
          </a:prstGeom>
        </p:spPr>
        <p:txBody>
          <a:bodyPr vert="horz" wrap="square" lIns="0" tIns="12700" rIns="0" bIns="0" rtlCol="0">
            <a:spAutoFit/>
          </a:bodyPr>
          <a:lstStyle/>
          <a:p>
            <a:pPr marL="12700">
              <a:spcBef>
                <a:spcPts val="100"/>
              </a:spcBef>
            </a:pPr>
            <a:r>
              <a:rPr sz="1050" spc="-5" dirty="0">
                <a:latin typeface="Century Gothic"/>
                <a:cs typeface="Century Gothic"/>
              </a:rPr>
              <a:t>Telecommunications </a:t>
            </a:r>
            <a:r>
              <a:rPr sz="1050" spc="-10" dirty="0">
                <a:latin typeface="Century Gothic"/>
                <a:cs typeface="Century Gothic"/>
              </a:rPr>
              <a:t>Technology,</a:t>
            </a:r>
            <a:r>
              <a:rPr sz="1050" spc="-25" dirty="0">
                <a:latin typeface="Century Gothic"/>
                <a:cs typeface="Century Gothic"/>
              </a:rPr>
              <a:t> </a:t>
            </a:r>
            <a:r>
              <a:rPr sz="1050" dirty="0">
                <a:latin typeface="Century Gothic"/>
                <a:cs typeface="Century Gothic"/>
              </a:rPr>
              <a:t>2014]</a:t>
            </a:r>
            <a:endParaRPr sz="1050">
              <a:latin typeface="Century Gothic"/>
              <a:cs typeface="Century Gothic"/>
            </a:endParaRPr>
          </a:p>
        </p:txBody>
      </p:sp>
      <p:sp>
        <p:nvSpPr>
          <p:cNvPr id="19" name="object 17"/>
          <p:cNvSpPr/>
          <p:nvPr/>
        </p:nvSpPr>
        <p:spPr>
          <a:xfrm>
            <a:off x="5137151" y="2929511"/>
            <a:ext cx="1015999" cy="1015999"/>
          </a:xfrm>
          <a:prstGeom prst="rect">
            <a:avLst/>
          </a:prstGeom>
          <a:blipFill>
            <a:blip r:embed="rId2" cstate="print"/>
            <a:stretch>
              <a:fillRect/>
            </a:stretch>
          </a:blipFill>
        </p:spPr>
        <p:txBody>
          <a:bodyPr wrap="square" lIns="0" tIns="0" rIns="0" bIns="0" rtlCol="0"/>
          <a:lstStyle/>
          <a:p>
            <a:endParaRPr/>
          </a:p>
        </p:txBody>
      </p:sp>
      <p:sp>
        <p:nvSpPr>
          <p:cNvPr id="20" name="object 18"/>
          <p:cNvSpPr/>
          <p:nvPr/>
        </p:nvSpPr>
        <p:spPr>
          <a:xfrm>
            <a:off x="5238428" y="2280699"/>
            <a:ext cx="809625" cy="809623"/>
          </a:xfrm>
          <a:prstGeom prst="rect">
            <a:avLst/>
          </a:prstGeom>
          <a:blipFill>
            <a:blip r:embed="rId3" cstate="print"/>
            <a:stretch>
              <a:fillRect/>
            </a:stretch>
          </a:blipFill>
        </p:spPr>
        <p:txBody>
          <a:bodyPr wrap="square" lIns="0" tIns="0" rIns="0" bIns="0" rtlCol="0"/>
          <a:lstStyle/>
          <a:p>
            <a:endParaRPr/>
          </a:p>
        </p:txBody>
      </p:sp>
      <p:sp>
        <p:nvSpPr>
          <p:cNvPr id="21" name="object 19"/>
          <p:cNvSpPr/>
          <p:nvPr/>
        </p:nvSpPr>
        <p:spPr>
          <a:xfrm>
            <a:off x="5137151" y="3881399"/>
            <a:ext cx="1015999" cy="1015999"/>
          </a:xfrm>
          <a:prstGeom prst="rect">
            <a:avLst/>
          </a:prstGeom>
          <a:blipFill>
            <a:blip r:embed="rId4" cstate="print"/>
            <a:stretch>
              <a:fillRect/>
            </a:stretch>
          </a:blipFill>
        </p:spPr>
        <p:txBody>
          <a:bodyPr wrap="square" lIns="0" tIns="0" rIns="0" bIns="0" rtlCol="0"/>
          <a:lstStyle/>
          <a:p>
            <a:endParaRPr/>
          </a:p>
        </p:txBody>
      </p:sp>
      <p:sp>
        <p:nvSpPr>
          <p:cNvPr id="22" name="object 20"/>
          <p:cNvSpPr/>
          <p:nvPr/>
        </p:nvSpPr>
        <p:spPr>
          <a:xfrm>
            <a:off x="7170737" y="3112296"/>
            <a:ext cx="1074736" cy="1074737"/>
          </a:xfrm>
          <a:prstGeom prst="rect">
            <a:avLst/>
          </a:prstGeom>
          <a:blipFill>
            <a:blip r:embed="rId5" cstate="print"/>
            <a:stretch>
              <a:fillRect/>
            </a:stretch>
          </a:blipFill>
        </p:spPr>
        <p:txBody>
          <a:bodyPr wrap="square" lIns="0" tIns="0" rIns="0" bIns="0" rtlCol="0"/>
          <a:lstStyle/>
          <a:p>
            <a:endParaRPr/>
          </a:p>
        </p:txBody>
      </p:sp>
      <p:sp>
        <p:nvSpPr>
          <p:cNvPr id="23" name="object 21"/>
          <p:cNvSpPr/>
          <p:nvPr/>
        </p:nvSpPr>
        <p:spPr>
          <a:xfrm>
            <a:off x="6932612" y="2685869"/>
            <a:ext cx="609600" cy="609600"/>
          </a:xfrm>
          <a:prstGeom prst="rect">
            <a:avLst/>
          </a:prstGeom>
          <a:blipFill>
            <a:blip r:embed="rId6" cstate="print"/>
            <a:stretch>
              <a:fillRect/>
            </a:stretch>
          </a:blipFill>
        </p:spPr>
        <p:txBody>
          <a:bodyPr wrap="square" lIns="0" tIns="0" rIns="0" bIns="0" rtlCol="0"/>
          <a:lstStyle/>
          <a:p>
            <a:endParaRPr/>
          </a:p>
        </p:txBody>
      </p:sp>
      <p:sp>
        <p:nvSpPr>
          <p:cNvPr id="24" name="object 22"/>
          <p:cNvSpPr/>
          <p:nvPr/>
        </p:nvSpPr>
        <p:spPr>
          <a:xfrm>
            <a:off x="6856413" y="4108633"/>
            <a:ext cx="760411" cy="760411"/>
          </a:xfrm>
          <a:prstGeom prst="rect">
            <a:avLst/>
          </a:prstGeom>
          <a:blipFill>
            <a:blip r:embed="rId7" cstate="print"/>
            <a:stretch>
              <a:fillRect/>
            </a:stretch>
          </a:blipFill>
        </p:spPr>
        <p:txBody>
          <a:bodyPr wrap="square" lIns="0" tIns="0" rIns="0" bIns="0" rtlCol="0"/>
          <a:lstStyle/>
          <a:p>
            <a:endParaRPr/>
          </a:p>
        </p:txBody>
      </p:sp>
      <p:sp>
        <p:nvSpPr>
          <p:cNvPr id="25" name="object 23"/>
          <p:cNvSpPr/>
          <p:nvPr/>
        </p:nvSpPr>
        <p:spPr>
          <a:xfrm>
            <a:off x="7767637" y="2581096"/>
            <a:ext cx="617536" cy="714373"/>
          </a:xfrm>
          <a:prstGeom prst="rect">
            <a:avLst/>
          </a:prstGeom>
          <a:blipFill>
            <a:blip r:embed="rId8" cstate="print"/>
            <a:stretch>
              <a:fillRect/>
            </a:stretch>
          </a:blipFill>
        </p:spPr>
        <p:txBody>
          <a:bodyPr wrap="square" lIns="0" tIns="0" rIns="0" bIns="0" rtlCol="0"/>
          <a:lstStyle/>
          <a:p>
            <a:endParaRPr/>
          </a:p>
        </p:txBody>
      </p:sp>
      <p:sp>
        <p:nvSpPr>
          <p:cNvPr id="26" name="object 24"/>
          <p:cNvSpPr/>
          <p:nvPr/>
        </p:nvSpPr>
        <p:spPr>
          <a:xfrm>
            <a:off x="7767638" y="4108633"/>
            <a:ext cx="828673" cy="828675"/>
          </a:xfrm>
          <a:prstGeom prst="rect">
            <a:avLst/>
          </a:prstGeom>
          <a:blipFill>
            <a:blip r:embed="rId9" cstate="print"/>
            <a:stretch>
              <a:fillRect/>
            </a:stretch>
          </a:blipFill>
        </p:spPr>
        <p:txBody>
          <a:bodyPr wrap="square" lIns="0" tIns="0" rIns="0" bIns="0" rtlCol="0"/>
          <a:lstStyle/>
          <a:p>
            <a:endParaRPr/>
          </a:p>
        </p:txBody>
      </p:sp>
      <p:sp>
        <p:nvSpPr>
          <p:cNvPr id="27" name="object 25"/>
          <p:cNvSpPr/>
          <p:nvPr/>
        </p:nvSpPr>
        <p:spPr>
          <a:xfrm>
            <a:off x="9173187" y="3485525"/>
            <a:ext cx="1379536" cy="1389062"/>
          </a:xfrm>
          <a:prstGeom prst="rect">
            <a:avLst/>
          </a:prstGeom>
          <a:blipFill>
            <a:blip r:embed="rId10" cstate="print"/>
            <a:stretch>
              <a:fillRect/>
            </a:stretch>
          </a:blipFill>
        </p:spPr>
        <p:txBody>
          <a:bodyPr wrap="square" lIns="0" tIns="0" rIns="0" bIns="0" rtlCol="0"/>
          <a:lstStyle/>
          <a:p>
            <a:endParaRPr/>
          </a:p>
        </p:txBody>
      </p:sp>
      <p:sp>
        <p:nvSpPr>
          <p:cNvPr id="28" name="object 26"/>
          <p:cNvSpPr/>
          <p:nvPr/>
        </p:nvSpPr>
        <p:spPr>
          <a:xfrm>
            <a:off x="9111275" y="2620338"/>
            <a:ext cx="1519237" cy="761998"/>
          </a:xfrm>
          <a:prstGeom prst="rect">
            <a:avLst/>
          </a:prstGeom>
          <a:blipFill>
            <a:blip r:embed="rId11" cstate="print"/>
            <a:stretch>
              <a:fillRect/>
            </a:stretch>
          </a:blipFill>
        </p:spPr>
        <p:txBody>
          <a:bodyPr wrap="square" lIns="0" tIns="0" rIns="0" bIns="0" rtlCol="0"/>
          <a:lstStyle/>
          <a:p>
            <a:endParaRPr/>
          </a:p>
        </p:txBody>
      </p:sp>
      <p:sp>
        <p:nvSpPr>
          <p:cNvPr id="29" name="object 27"/>
          <p:cNvSpPr txBox="1">
            <a:spLocks noGrp="1"/>
          </p:cNvSpPr>
          <p:nvPr>
            <p:ph type="title"/>
          </p:nvPr>
        </p:nvSpPr>
        <p:spPr>
          <a:xfrm>
            <a:off x="483326" y="179070"/>
            <a:ext cx="9799137" cy="628377"/>
          </a:xfrm>
          <a:prstGeom prst="rect">
            <a:avLst/>
          </a:prstGeom>
        </p:spPr>
        <p:txBody>
          <a:bodyPr vert="horz" wrap="square" lIns="0" tIns="12700" rIns="0" bIns="0" rtlCol="0" anchor="ctr">
            <a:spAutoFit/>
          </a:bodyPr>
          <a:lstStyle/>
          <a:p>
            <a:pPr marL="12700">
              <a:lnSpc>
                <a:spcPct val="100000"/>
              </a:lnSpc>
              <a:spcBef>
                <a:spcPts val="100"/>
              </a:spcBef>
            </a:pPr>
            <a:r>
              <a:rPr sz="4000" b="1" spc="-30" dirty="0">
                <a:latin typeface="Arial" panose="020B0604020202020204" pitchFamily="34" charset="0"/>
                <a:cs typeface="Arial" panose="020B0604020202020204" pitchFamily="34" charset="0"/>
              </a:rPr>
              <a:t>CHALLENGES </a:t>
            </a:r>
            <a:r>
              <a:rPr sz="4000" b="1" spc="-180" dirty="0">
                <a:latin typeface="Arial" panose="020B0604020202020204" pitchFamily="34" charset="0"/>
                <a:cs typeface="Arial" panose="020B0604020202020204" pitchFamily="34" charset="0"/>
              </a:rPr>
              <a:t>– </a:t>
            </a:r>
            <a:r>
              <a:rPr sz="4000" b="1" spc="-195" dirty="0">
                <a:latin typeface="Arial" panose="020B0604020202020204" pitchFamily="34" charset="0"/>
                <a:cs typeface="Arial" panose="020B0604020202020204" pitchFamily="34" charset="0"/>
              </a:rPr>
              <a:t>DATA</a:t>
            </a:r>
            <a:r>
              <a:rPr sz="4000" b="1" spc="135" dirty="0">
                <a:latin typeface="Arial" panose="020B0604020202020204" pitchFamily="34" charset="0"/>
                <a:cs typeface="Arial" panose="020B0604020202020204" pitchFamily="34" charset="0"/>
              </a:rPr>
              <a:t> </a:t>
            </a:r>
            <a:r>
              <a:rPr sz="4000" b="1" dirty="0">
                <a:latin typeface="Arial" panose="020B0604020202020204" pitchFamily="34" charset="0"/>
                <a:cs typeface="Arial" panose="020B0604020202020204" pitchFamily="34" charset="0"/>
              </a:rPr>
              <a:t>OWNERSHIP</a:t>
            </a:r>
          </a:p>
        </p:txBody>
      </p:sp>
      <p:sp>
        <p:nvSpPr>
          <p:cNvPr id="30" name="object 28"/>
          <p:cNvSpPr/>
          <p:nvPr/>
        </p:nvSpPr>
        <p:spPr>
          <a:xfrm>
            <a:off x="1580901" y="2509747"/>
            <a:ext cx="2488312" cy="2390594"/>
          </a:xfrm>
          <a:prstGeom prst="rect">
            <a:avLst/>
          </a:prstGeom>
          <a:blipFill>
            <a:blip r:embed="rId12" cstate="print"/>
            <a:stretch>
              <a:fillRect/>
            </a:stretch>
          </a:blipFill>
        </p:spPr>
        <p:txBody>
          <a:bodyPr wrap="square" lIns="0" tIns="0" rIns="0" bIns="0" rtlCol="0"/>
          <a:lstStyle/>
          <a:p>
            <a:endParaRPr/>
          </a:p>
        </p:txBody>
      </p:sp>
      <p:sp>
        <p:nvSpPr>
          <p:cNvPr id="31" name="object 13"/>
          <p:cNvSpPr/>
          <p:nvPr/>
        </p:nvSpPr>
        <p:spPr>
          <a:xfrm>
            <a:off x="6889794" y="2003747"/>
            <a:ext cx="1852930" cy="370205"/>
          </a:xfrm>
          <a:custGeom>
            <a:avLst/>
            <a:gdLst/>
            <a:ahLst/>
            <a:cxnLst/>
            <a:rect l="l" t="t" r="r" b="b"/>
            <a:pathLst>
              <a:path w="1852929" h="370205">
                <a:moveTo>
                  <a:pt x="0" y="0"/>
                </a:moveTo>
                <a:lnTo>
                  <a:pt x="1852611" y="0"/>
                </a:lnTo>
                <a:lnTo>
                  <a:pt x="1852611" y="369887"/>
                </a:lnTo>
                <a:lnTo>
                  <a:pt x="0" y="369887"/>
                </a:lnTo>
                <a:lnTo>
                  <a:pt x="0" y="0"/>
                </a:lnTo>
                <a:close/>
              </a:path>
            </a:pathLst>
          </a:custGeom>
          <a:solidFill>
            <a:srgbClr val="002060"/>
          </a:solidFill>
        </p:spPr>
        <p:txBody>
          <a:bodyPr wrap="square" lIns="0" tIns="0" rIns="0" bIns="0" rtlCol="0"/>
          <a:lstStyle/>
          <a:p>
            <a:endParaRPr dirty="0"/>
          </a:p>
        </p:txBody>
      </p:sp>
      <p:sp>
        <p:nvSpPr>
          <p:cNvPr id="32" name="object 14"/>
          <p:cNvSpPr txBox="1"/>
          <p:nvPr/>
        </p:nvSpPr>
        <p:spPr>
          <a:xfrm>
            <a:off x="6802214" y="2012138"/>
            <a:ext cx="1794097" cy="289823"/>
          </a:xfrm>
          <a:prstGeom prst="rect">
            <a:avLst/>
          </a:prstGeom>
        </p:spPr>
        <p:txBody>
          <a:bodyPr vert="horz" wrap="square" lIns="0" tIns="12700" rIns="0" bIns="0" rtlCol="0">
            <a:spAutoFit/>
          </a:bodyPr>
          <a:lstStyle/>
          <a:p>
            <a:pPr marL="549275">
              <a:spcBef>
                <a:spcPts val="100"/>
              </a:spcBef>
              <a:tabLst>
                <a:tab pos="2628265" algn="l"/>
              </a:tabLst>
            </a:pPr>
            <a:r>
              <a:rPr lang="en-US" dirty="0">
                <a:solidFill>
                  <a:srgbClr val="FFFFFF"/>
                </a:solidFill>
                <a:latin typeface="Century Gothic"/>
                <a:cs typeface="Century Gothic"/>
              </a:rPr>
              <a:t>Public</a:t>
            </a:r>
            <a:endParaRPr dirty="0">
              <a:latin typeface="Century Gothic"/>
              <a:cs typeface="Century Gothic"/>
            </a:endParaRPr>
          </a:p>
        </p:txBody>
      </p:sp>
    </p:spTree>
    <p:extLst>
      <p:ext uri="{BB962C8B-B14F-4D97-AF65-F5344CB8AC3E}">
        <p14:creationId xmlns:p14="http://schemas.microsoft.com/office/powerpoint/2010/main" val="1543602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C7B8F7C-AE9B-4BFC-838A-03CA621F9C1D}"/>
              </a:ext>
            </a:extLst>
          </p:cNvPr>
          <p:cNvSpPr>
            <a:spLocks noGrp="1"/>
          </p:cNvSpPr>
          <p:nvPr>
            <p:ph idx="1"/>
          </p:nvPr>
        </p:nvSpPr>
        <p:spPr>
          <a:xfrm>
            <a:off x="1298166" y="2027419"/>
            <a:ext cx="3581417" cy="3541714"/>
          </a:xfrm>
          <a:prstGeom prst="rect">
            <a:avLst/>
          </a:prstGeom>
          <a:blipFill>
            <a:blip r:embed="rId2" cstate="print"/>
            <a:stretch>
              <a:fillRect/>
            </a:stretch>
          </a:blipFill>
        </p:spPr>
        <p:txBody>
          <a:bodyPr wrap="square" lIns="0" tIns="0" rIns="0" bIns="0" rtlCol="0"/>
          <a:lstStyle/>
          <a:p>
            <a:pPr marL="0" indent="0">
              <a:buNone/>
            </a:pPr>
            <a:endParaRPr lang="en-GB" dirty="0"/>
          </a:p>
        </p:txBody>
      </p:sp>
      <p:sp>
        <p:nvSpPr>
          <p:cNvPr id="5" name="object 5">
            <a:extLst>
              <a:ext uri="{FF2B5EF4-FFF2-40B4-BE49-F238E27FC236}">
                <a16:creationId xmlns:a16="http://schemas.microsoft.com/office/drawing/2014/main" id="{ED77863B-8F78-4316-B45A-285003D9A351}"/>
              </a:ext>
            </a:extLst>
          </p:cNvPr>
          <p:cNvSpPr/>
          <p:nvPr/>
        </p:nvSpPr>
        <p:spPr>
          <a:xfrm>
            <a:off x="5796376" y="757079"/>
            <a:ext cx="5892704" cy="459216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36247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2083635" y="2613058"/>
            <a:ext cx="9338870" cy="736098"/>
          </a:xfrm>
          <a:prstGeom prst="rect">
            <a:avLst/>
          </a:prstGeom>
        </p:spPr>
        <p:txBody>
          <a:bodyPr vert="horz" wrap="square" lIns="0" tIns="58419" rIns="0" bIns="0" rtlCol="0">
            <a:spAutoFit/>
          </a:bodyPr>
          <a:lstStyle/>
          <a:p>
            <a:pPr marL="12700" marR="5080">
              <a:spcBef>
                <a:spcPts val="720"/>
              </a:spcBef>
            </a:pPr>
            <a:r>
              <a:rPr lang="en-US" sz="4400" b="1" spc="25" dirty="0">
                <a:solidFill>
                  <a:srgbClr val="FF0000"/>
                </a:solidFill>
                <a:latin typeface="Arial"/>
                <a:cs typeface="Arial"/>
              </a:rPr>
              <a:t>Below slides not to be shared</a:t>
            </a:r>
            <a:endParaRPr sz="4400" dirty="0">
              <a:solidFill>
                <a:srgbClr val="FF0000"/>
              </a:solidFill>
              <a:latin typeface="Arial"/>
              <a:cs typeface="Arial"/>
            </a:endParaRPr>
          </a:p>
        </p:txBody>
      </p:sp>
    </p:spTree>
    <p:extLst>
      <p:ext uri="{BB962C8B-B14F-4D97-AF65-F5344CB8AC3E}">
        <p14:creationId xmlns:p14="http://schemas.microsoft.com/office/powerpoint/2010/main" val="4101459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honeywell logo image"/>
          <p:cNvSpPr>
            <a:spLocks noChangeAspect="1" noChangeArrowheads="1"/>
          </p:cNvSpPr>
          <p:nvPr/>
        </p:nvSpPr>
        <p:spPr bwMode="auto">
          <a:xfrm>
            <a:off x="465103" y="40829"/>
            <a:ext cx="288996" cy="28899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7003">
              <a:defRPr/>
            </a:pPr>
            <a:endParaRPr lang="en-US" sz="1707" dirty="0">
              <a:solidFill>
                <a:srgbClr val="000000"/>
              </a:solidFill>
              <a:latin typeface="Calibri" panose="020F0502020204030204"/>
            </a:endParaRPr>
          </a:p>
        </p:txBody>
      </p:sp>
      <p:sp>
        <p:nvSpPr>
          <p:cNvPr id="5" name="AutoShape 6" descr="Image result for honeywell logo image"/>
          <p:cNvSpPr>
            <a:spLocks noChangeAspect="1" noChangeArrowheads="1"/>
          </p:cNvSpPr>
          <p:nvPr/>
        </p:nvSpPr>
        <p:spPr bwMode="auto">
          <a:xfrm>
            <a:off x="609601" y="185328"/>
            <a:ext cx="288996" cy="28899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7003">
              <a:defRPr/>
            </a:pPr>
            <a:endParaRPr lang="en-US" sz="1707" dirty="0">
              <a:solidFill>
                <a:srgbClr val="000000"/>
              </a:solidFill>
              <a:latin typeface="Calibri" panose="020F0502020204030204"/>
            </a:endParaRPr>
          </a:p>
        </p:txBody>
      </p:sp>
      <p:sp>
        <p:nvSpPr>
          <p:cNvPr id="7" name="Rectangle 6"/>
          <p:cNvSpPr/>
          <p:nvPr/>
        </p:nvSpPr>
        <p:spPr bwMode="auto">
          <a:xfrm>
            <a:off x="989145" y="2714059"/>
            <a:ext cx="1916497" cy="2791140"/>
          </a:xfrm>
          <a:prstGeom prst="rect">
            <a:avLst/>
          </a:prstGeom>
          <a:solidFill>
            <a:sysClr val="window" lastClr="FFFFFF"/>
          </a:solidFill>
          <a:ln w="25400" cap="flat" cmpd="sng" algn="ctr">
            <a:solidFill>
              <a:srgbClr val="00B050"/>
            </a:solidFill>
            <a:prstDash val="solid"/>
            <a:headEnd type="none" w="sm" len="sm"/>
            <a:tailEnd type="triangle" w="med" len="med"/>
          </a:ln>
          <a:effectLst/>
        </p:spPr>
        <p:txBody>
          <a:bodyPr vert="horz" wrap="square" lIns="86699" tIns="43349" rIns="86699" bIns="43349" numCol="1" rtlCol="0" anchor="t" anchorCtr="0" compatLnSpc="1">
            <a:prstTxWarp prst="textNoShape">
              <a:avLst/>
            </a:prstTxWarp>
          </a:bodyPr>
          <a:lstStyle/>
          <a:p>
            <a:pPr algn="ctr" defTabSz="867024" fontAlgn="base">
              <a:spcBef>
                <a:spcPct val="0"/>
              </a:spcBef>
              <a:spcAft>
                <a:spcPct val="0"/>
              </a:spcAft>
              <a:defRPr/>
            </a:pPr>
            <a:r>
              <a:rPr lang="en-US" sz="1138" b="1" u="sng" kern="0" dirty="0">
                <a:solidFill>
                  <a:prstClr val="black"/>
                </a:solidFill>
                <a:latin typeface="Arial" charset="0"/>
              </a:rPr>
              <a:t>IoTization of Asset</a:t>
            </a:r>
          </a:p>
          <a:p>
            <a:pPr algn="ctr" defTabSz="867024" fontAlgn="base">
              <a:spcBef>
                <a:spcPct val="0"/>
              </a:spcBef>
              <a:spcAft>
                <a:spcPct val="0"/>
              </a:spcAft>
              <a:defRPr/>
            </a:pPr>
            <a:endParaRPr lang="en-US" sz="1043" kern="0" dirty="0">
              <a:solidFill>
                <a:prstClr val="black"/>
              </a:solidFill>
              <a:latin typeface="Arial" charset="0"/>
            </a:endParaRPr>
          </a:p>
          <a:p>
            <a:pPr marL="162567" indent="-162567" defTabSz="867024" fontAlgn="base">
              <a:spcBef>
                <a:spcPct val="0"/>
              </a:spcBef>
              <a:spcAft>
                <a:spcPct val="0"/>
              </a:spcAft>
              <a:buFont typeface="Wingdings" panose="05000000000000000000" pitchFamily="2" charset="2"/>
              <a:buChar char="ü"/>
              <a:defRPr/>
            </a:pPr>
            <a:r>
              <a:rPr lang="en-US" sz="1043" kern="0" dirty="0">
                <a:solidFill>
                  <a:prstClr val="black"/>
                </a:solidFill>
                <a:latin typeface="Arial" charset="0"/>
              </a:rPr>
              <a:t>Identify and use splitter, converter, sensor &amp; gateway</a:t>
            </a:r>
          </a:p>
          <a:p>
            <a:pPr marL="162567" indent="-162567" defTabSz="867024" fontAlgn="base">
              <a:spcBef>
                <a:spcPct val="0"/>
              </a:spcBef>
              <a:spcAft>
                <a:spcPct val="0"/>
              </a:spcAft>
              <a:buFont typeface="Wingdings" panose="05000000000000000000" pitchFamily="2" charset="2"/>
              <a:buChar char="ü"/>
              <a:defRPr/>
            </a:pPr>
            <a:r>
              <a:rPr lang="en-US" sz="1043" kern="0" dirty="0">
                <a:solidFill>
                  <a:prstClr val="black"/>
                </a:solidFill>
                <a:latin typeface="Arial" charset="0"/>
              </a:rPr>
              <a:t>Determine Integration Protocol (D2C, C2D &amp; Between Gateway, device &amp; sensor)</a:t>
            </a:r>
          </a:p>
          <a:p>
            <a:pPr marL="162567" indent="-162567" defTabSz="867024" fontAlgn="base">
              <a:spcBef>
                <a:spcPct val="0"/>
              </a:spcBef>
              <a:spcAft>
                <a:spcPct val="0"/>
              </a:spcAft>
              <a:buFont typeface="Wingdings" panose="05000000000000000000" pitchFamily="2" charset="2"/>
              <a:buChar char="ü"/>
              <a:defRPr/>
            </a:pPr>
            <a:endParaRPr lang="en-US" sz="1043" kern="0" dirty="0">
              <a:solidFill>
                <a:prstClr val="black"/>
              </a:solidFill>
              <a:latin typeface="Arial" charset="0"/>
            </a:endParaRPr>
          </a:p>
          <a:p>
            <a:pPr marL="162567" indent="-162567" defTabSz="867024" fontAlgn="base">
              <a:spcBef>
                <a:spcPct val="0"/>
              </a:spcBef>
              <a:spcAft>
                <a:spcPct val="0"/>
              </a:spcAft>
              <a:buFont typeface="Wingdings" panose="05000000000000000000" pitchFamily="2" charset="2"/>
              <a:buChar char="ü"/>
              <a:defRPr/>
            </a:pPr>
            <a:endParaRPr lang="en-US" sz="1043" kern="0" dirty="0">
              <a:solidFill>
                <a:prstClr val="black"/>
              </a:solidFill>
              <a:latin typeface="Arial" charset="0"/>
            </a:endParaRPr>
          </a:p>
        </p:txBody>
      </p:sp>
      <p:sp>
        <p:nvSpPr>
          <p:cNvPr id="9" name="Rectangle 8"/>
          <p:cNvSpPr/>
          <p:nvPr/>
        </p:nvSpPr>
        <p:spPr bwMode="auto">
          <a:xfrm>
            <a:off x="3015916" y="2364677"/>
            <a:ext cx="1916497" cy="3140522"/>
          </a:xfrm>
          <a:prstGeom prst="rect">
            <a:avLst/>
          </a:prstGeom>
          <a:solidFill>
            <a:sysClr val="window" lastClr="FFFFFF"/>
          </a:solidFill>
          <a:ln w="25400" cap="flat" cmpd="sng" algn="ctr">
            <a:solidFill>
              <a:srgbClr val="00B050"/>
            </a:solidFill>
            <a:prstDash val="solid"/>
            <a:headEnd type="none" w="sm" len="sm"/>
            <a:tailEnd type="triangle" w="med" len="med"/>
          </a:ln>
          <a:effectLst/>
        </p:spPr>
        <p:txBody>
          <a:bodyPr vert="horz" wrap="square" lIns="86699" tIns="43349" rIns="86699" bIns="43349" numCol="1" rtlCol="0" anchor="t" anchorCtr="0" compatLnSpc="1">
            <a:prstTxWarp prst="textNoShape">
              <a:avLst/>
            </a:prstTxWarp>
          </a:bodyPr>
          <a:lstStyle/>
          <a:p>
            <a:pPr algn="ctr" defTabSz="867024" fontAlgn="base">
              <a:spcBef>
                <a:spcPct val="0"/>
              </a:spcBef>
              <a:spcAft>
                <a:spcPct val="0"/>
              </a:spcAft>
              <a:defRPr/>
            </a:pPr>
            <a:r>
              <a:rPr lang="en-US" sz="1138" b="1" u="sng" kern="0" dirty="0">
                <a:solidFill>
                  <a:prstClr val="black"/>
                </a:solidFill>
                <a:latin typeface="Arial" charset="0"/>
              </a:rPr>
              <a:t>Condition Monitoring</a:t>
            </a:r>
          </a:p>
          <a:p>
            <a:pPr algn="ctr" defTabSz="867024" fontAlgn="base">
              <a:spcBef>
                <a:spcPct val="0"/>
              </a:spcBef>
              <a:spcAft>
                <a:spcPct val="0"/>
              </a:spcAft>
              <a:defRPr/>
            </a:pPr>
            <a:endParaRPr lang="en-US" sz="1043" kern="0" dirty="0">
              <a:solidFill>
                <a:prstClr val="black"/>
              </a:solidFill>
              <a:latin typeface="Arial" charset="0"/>
            </a:endParaRPr>
          </a:p>
          <a:p>
            <a:pPr marL="162567" indent="-162567" defTabSz="867024" fontAlgn="base">
              <a:spcBef>
                <a:spcPct val="0"/>
              </a:spcBef>
              <a:spcAft>
                <a:spcPct val="0"/>
              </a:spcAft>
              <a:buFont typeface="Wingdings" panose="05000000000000000000" pitchFamily="2" charset="2"/>
              <a:buChar char="ü"/>
              <a:defRPr/>
            </a:pPr>
            <a:r>
              <a:rPr lang="en-US" sz="1043" kern="0" dirty="0">
                <a:solidFill>
                  <a:prstClr val="black"/>
                </a:solidFill>
                <a:latin typeface="Arial" charset="0"/>
              </a:rPr>
              <a:t>Platform Build - Data Ingestion + Cleansing + Storage + Application + Portal</a:t>
            </a:r>
          </a:p>
          <a:p>
            <a:pPr marL="162567" indent="-162567" defTabSz="867024" fontAlgn="base">
              <a:spcBef>
                <a:spcPct val="0"/>
              </a:spcBef>
              <a:spcAft>
                <a:spcPct val="0"/>
              </a:spcAft>
              <a:buFont typeface="Wingdings" panose="05000000000000000000" pitchFamily="2" charset="2"/>
              <a:buChar char="ü"/>
              <a:defRPr/>
            </a:pPr>
            <a:r>
              <a:rPr lang="en-US" sz="1043" kern="0" dirty="0">
                <a:solidFill>
                  <a:prstClr val="black"/>
                </a:solidFill>
                <a:latin typeface="Arial" charset="0"/>
              </a:rPr>
              <a:t>Monitor device in near real-time for alert and alarms</a:t>
            </a:r>
          </a:p>
          <a:p>
            <a:pPr marL="162567" indent="-162567" defTabSz="867024" fontAlgn="base">
              <a:spcBef>
                <a:spcPct val="0"/>
              </a:spcBef>
              <a:spcAft>
                <a:spcPct val="0"/>
              </a:spcAft>
              <a:buFont typeface="Wingdings" panose="05000000000000000000" pitchFamily="2" charset="2"/>
              <a:buChar char="ü"/>
              <a:defRPr/>
            </a:pPr>
            <a:r>
              <a:rPr lang="en-US" sz="1043" kern="0" dirty="0">
                <a:solidFill>
                  <a:prstClr val="black"/>
                </a:solidFill>
                <a:latin typeface="Arial" charset="0"/>
              </a:rPr>
              <a:t>Begin to use the device KPI data to gain insights into asset performance</a:t>
            </a:r>
          </a:p>
          <a:p>
            <a:pPr marL="162567" indent="-162567" defTabSz="867024" fontAlgn="base">
              <a:spcBef>
                <a:spcPct val="0"/>
              </a:spcBef>
              <a:spcAft>
                <a:spcPct val="0"/>
              </a:spcAft>
              <a:buFont typeface="Wingdings" panose="05000000000000000000" pitchFamily="2" charset="2"/>
              <a:buChar char="ü"/>
              <a:defRPr/>
            </a:pPr>
            <a:r>
              <a:rPr lang="en-US" sz="1043" kern="0" dirty="0">
                <a:solidFill>
                  <a:prstClr val="black"/>
                </a:solidFill>
                <a:latin typeface="Arial" charset="0"/>
              </a:rPr>
              <a:t>KPI/CPI based data baselining</a:t>
            </a:r>
          </a:p>
          <a:p>
            <a:pPr algn="ctr" defTabSz="867024" fontAlgn="base">
              <a:spcBef>
                <a:spcPct val="0"/>
              </a:spcBef>
              <a:spcAft>
                <a:spcPct val="0"/>
              </a:spcAft>
              <a:defRPr/>
            </a:pPr>
            <a:endParaRPr lang="en-US" sz="1043" kern="0" dirty="0">
              <a:solidFill>
                <a:prstClr val="black"/>
              </a:solidFill>
              <a:latin typeface="Arial" charset="0"/>
            </a:endParaRPr>
          </a:p>
          <a:p>
            <a:pPr algn="ctr" defTabSz="867024" fontAlgn="base">
              <a:spcBef>
                <a:spcPct val="0"/>
              </a:spcBef>
              <a:spcAft>
                <a:spcPct val="0"/>
              </a:spcAft>
              <a:defRPr/>
            </a:pPr>
            <a:endParaRPr lang="en-US" sz="1043" kern="0" dirty="0">
              <a:solidFill>
                <a:prstClr val="black"/>
              </a:solidFill>
              <a:latin typeface="Arial" charset="0"/>
            </a:endParaRPr>
          </a:p>
        </p:txBody>
      </p:sp>
      <p:sp>
        <p:nvSpPr>
          <p:cNvPr id="10" name="Rectangle 9"/>
          <p:cNvSpPr/>
          <p:nvPr/>
        </p:nvSpPr>
        <p:spPr bwMode="auto">
          <a:xfrm>
            <a:off x="5042687" y="2054363"/>
            <a:ext cx="1916497" cy="3456539"/>
          </a:xfrm>
          <a:prstGeom prst="rect">
            <a:avLst/>
          </a:prstGeom>
          <a:solidFill>
            <a:sysClr val="window" lastClr="FFFFFF"/>
          </a:solidFill>
          <a:ln w="25400" cap="flat" cmpd="sng" algn="ctr">
            <a:solidFill>
              <a:srgbClr val="00B050"/>
            </a:solidFill>
            <a:prstDash val="solid"/>
            <a:headEnd type="none" w="sm" len="sm"/>
            <a:tailEnd type="triangle" w="med" len="med"/>
          </a:ln>
          <a:effectLst/>
        </p:spPr>
        <p:txBody>
          <a:bodyPr vert="horz" wrap="square" lIns="86699" tIns="43349" rIns="86699" bIns="43349" numCol="1" rtlCol="0" anchor="t" anchorCtr="0" compatLnSpc="1">
            <a:prstTxWarp prst="textNoShape">
              <a:avLst/>
            </a:prstTxWarp>
          </a:bodyPr>
          <a:lstStyle/>
          <a:p>
            <a:pPr algn="ctr" defTabSz="867024" fontAlgn="base">
              <a:spcBef>
                <a:spcPct val="0"/>
              </a:spcBef>
              <a:spcAft>
                <a:spcPct val="0"/>
              </a:spcAft>
              <a:defRPr/>
            </a:pPr>
            <a:r>
              <a:rPr lang="en-US" sz="1138" b="1" u="sng" kern="0" dirty="0">
                <a:solidFill>
                  <a:prstClr val="black"/>
                </a:solidFill>
                <a:latin typeface="Arial" charset="0"/>
              </a:rPr>
              <a:t>Predictive Analytics</a:t>
            </a:r>
          </a:p>
          <a:p>
            <a:pPr algn="ctr" defTabSz="867024" fontAlgn="base">
              <a:spcBef>
                <a:spcPct val="0"/>
              </a:spcBef>
              <a:spcAft>
                <a:spcPct val="0"/>
              </a:spcAft>
              <a:defRPr/>
            </a:pPr>
            <a:endParaRPr lang="en-US" sz="1043" kern="0" dirty="0">
              <a:solidFill>
                <a:prstClr val="black"/>
              </a:solidFill>
              <a:latin typeface="Arial" charset="0"/>
            </a:endParaRPr>
          </a:p>
          <a:p>
            <a:pPr marL="162567" indent="-162567" defTabSz="867024" fontAlgn="base">
              <a:spcBef>
                <a:spcPct val="0"/>
              </a:spcBef>
              <a:spcAft>
                <a:spcPct val="0"/>
              </a:spcAft>
              <a:buFont typeface="Wingdings" panose="05000000000000000000" pitchFamily="2" charset="2"/>
              <a:buChar char="ü"/>
              <a:defRPr/>
            </a:pPr>
            <a:r>
              <a:rPr lang="en-US" sz="1043" kern="0" dirty="0">
                <a:solidFill>
                  <a:prstClr val="black"/>
                </a:solidFill>
                <a:latin typeface="Arial" charset="0"/>
              </a:rPr>
              <a:t>Built an algorithm to identify the root causes for fault code &amp; reduce repeated problems</a:t>
            </a:r>
          </a:p>
          <a:p>
            <a:pPr marL="162567" indent="-162567" defTabSz="867024" fontAlgn="base">
              <a:spcBef>
                <a:spcPct val="0"/>
              </a:spcBef>
              <a:spcAft>
                <a:spcPct val="0"/>
              </a:spcAft>
              <a:buFont typeface="Wingdings" panose="05000000000000000000" pitchFamily="2" charset="2"/>
              <a:buChar char="ü"/>
              <a:defRPr/>
            </a:pPr>
            <a:r>
              <a:rPr lang="en-US" sz="1043" kern="0" dirty="0">
                <a:solidFill>
                  <a:prstClr val="black"/>
                </a:solidFill>
                <a:latin typeface="Arial" charset="0"/>
              </a:rPr>
              <a:t>Use the asset data to predict events before they happen</a:t>
            </a:r>
          </a:p>
          <a:p>
            <a:pPr marL="162567" indent="-162567" defTabSz="867024" fontAlgn="base">
              <a:spcBef>
                <a:spcPct val="0"/>
              </a:spcBef>
              <a:spcAft>
                <a:spcPct val="0"/>
              </a:spcAft>
              <a:buFont typeface="Wingdings" panose="05000000000000000000" pitchFamily="2" charset="2"/>
              <a:buChar char="ü"/>
              <a:defRPr/>
            </a:pPr>
            <a:r>
              <a:rPr lang="en-US" sz="1043" kern="0" dirty="0">
                <a:solidFill>
                  <a:prstClr val="black"/>
                </a:solidFill>
                <a:latin typeface="Arial" charset="0"/>
              </a:rPr>
              <a:t>Develop an algorithm to predict RUL for asset</a:t>
            </a:r>
          </a:p>
          <a:p>
            <a:pPr marL="162567" indent="-162567" defTabSz="867024" fontAlgn="base">
              <a:spcBef>
                <a:spcPct val="0"/>
              </a:spcBef>
              <a:spcAft>
                <a:spcPct val="0"/>
              </a:spcAft>
              <a:buFont typeface="Wingdings" panose="05000000000000000000" pitchFamily="2" charset="2"/>
              <a:buChar char="ü"/>
              <a:defRPr/>
            </a:pPr>
            <a:r>
              <a:rPr lang="en-US" sz="1043" kern="0" dirty="0">
                <a:solidFill>
                  <a:prstClr val="black"/>
                </a:solidFill>
                <a:latin typeface="Arial" charset="0"/>
              </a:rPr>
              <a:t>Use historical service records as a data point</a:t>
            </a:r>
          </a:p>
          <a:p>
            <a:pPr marL="162567" indent="-162567" defTabSz="867024" fontAlgn="base">
              <a:spcBef>
                <a:spcPct val="0"/>
              </a:spcBef>
              <a:spcAft>
                <a:spcPct val="0"/>
              </a:spcAft>
              <a:buFont typeface="Wingdings" panose="05000000000000000000" pitchFamily="2" charset="2"/>
              <a:buChar char="ü"/>
              <a:defRPr/>
            </a:pPr>
            <a:r>
              <a:rPr lang="en-US" sz="1043" kern="0" dirty="0">
                <a:solidFill>
                  <a:prstClr val="black"/>
                </a:solidFill>
                <a:latin typeface="Arial" charset="0"/>
              </a:rPr>
              <a:t>Build Algorithm to depict asset OEE</a:t>
            </a:r>
          </a:p>
          <a:p>
            <a:pPr algn="ctr" defTabSz="867024" fontAlgn="base">
              <a:spcBef>
                <a:spcPct val="0"/>
              </a:spcBef>
              <a:spcAft>
                <a:spcPct val="0"/>
              </a:spcAft>
              <a:defRPr/>
            </a:pPr>
            <a:endParaRPr lang="en-US" sz="1043" kern="0" dirty="0">
              <a:solidFill>
                <a:prstClr val="black"/>
              </a:solidFill>
              <a:latin typeface="Arial" charset="0"/>
            </a:endParaRPr>
          </a:p>
          <a:p>
            <a:pPr algn="ctr" defTabSz="867024" fontAlgn="base">
              <a:spcBef>
                <a:spcPct val="0"/>
              </a:spcBef>
              <a:spcAft>
                <a:spcPct val="0"/>
              </a:spcAft>
              <a:defRPr/>
            </a:pPr>
            <a:endParaRPr lang="en-US" sz="1043" kern="0" dirty="0">
              <a:solidFill>
                <a:prstClr val="black"/>
              </a:solidFill>
              <a:latin typeface="Arial" charset="0"/>
            </a:endParaRPr>
          </a:p>
        </p:txBody>
      </p:sp>
      <p:sp>
        <p:nvSpPr>
          <p:cNvPr id="11" name="Rectangle 10"/>
          <p:cNvSpPr/>
          <p:nvPr/>
        </p:nvSpPr>
        <p:spPr bwMode="auto">
          <a:xfrm>
            <a:off x="7069458" y="1678851"/>
            <a:ext cx="1916497" cy="3826348"/>
          </a:xfrm>
          <a:prstGeom prst="rect">
            <a:avLst/>
          </a:prstGeom>
          <a:solidFill>
            <a:sysClr val="window" lastClr="FFFFFF"/>
          </a:solidFill>
          <a:ln w="25400" cap="flat" cmpd="sng" algn="ctr">
            <a:solidFill>
              <a:srgbClr val="00B050"/>
            </a:solidFill>
            <a:prstDash val="solid"/>
            <a:headEnd type="none" w="sm" len="sm"/>
            <a:tailEnd type="triangle" w="med" len="med"/>
          </a:ln>
          <a:effectLst/>
        </p:spPr>
        <p:txBody>
          <a:bodyPr vert="horz" wrap="square" lIns="86699" tIns="43349" rIns="86699" bIns="43349" numCol="1" rtlCol="0" anchor="t" anchorCtr="0" compatLnSpc="1">
            <a:prstTxWarp prst="textNoShape">
              <a:avLst/>
            </a:prstTxWarp>
          </a:bodyPr>
          <a:lstStyle/>
          <a:p>
            <a:pPr algn="ctr" defTabSz="867024" fontAlgn="base">
              <a:spcBef>
                <a:spcPct val="0"/>
              </a:spcBef>
              <a:spcAft>
                <a:spcPct val="0"/>
              </a:spcAft>
              <a:defRPr/>
            </a:pPr>
            <a:r>
              <a:rPr lang="en-US" sz="1138" b="1" u="sng" kern="0" dirty="0">
                <a:solidFill>
                  <a:prstClr val="black"/>
                </a:solidFill>
                <a:latin typeface="Arial" charset="0"/>
              </a:rPr>
              <a:t>Predictive Maintenance</a:t>
            </a:r>
          </a:p>
          <a:p>
            <a:pPr algn="ctr" defTabSz="867024" fontAlgn="base">
              <a:spcBef>
                <a:spcPct val="0"/>
              </a:spcBef>
              <a:spcAft>
                <a:spcPct val="0"/>
              </a:spcAft>
              <a:defRPr/>
            </a:pPr>
            <a:endParaRPr lang="en-US" sz="1043" kern="0" dirty="0">
              <a:solidFill>
                <a:prstClr val="black"/>
              </a:solidFill>
              <a:latin typeface="Arial" charset="0"/>
            </a:endParaRPr>
          </a:p>
          <a:p>
            <a:pPr marL="162567" indent="-162567" defTabSz="867024" fontAlgn="base">
              <a:spcBef>
                <a:spcPct val="0"/>
              </a:spcBef>
              <a:spcAft>
                <a:spcPts val="569"/>
              </a:spcAft>
              <a:buFont typeface="Wingdings" panose="05000000000000000000" pitchFamily="2" charset="2"/>
              <a:buChar char="ü"/>
              <a:defRPr/>
            </a:pPr>
            <a:r>
              <a:rPr lang="en-US" sz="1043" kern="0" dirty="0">
                <a:solidFill>
                  <a:prstClr val="black"/>
                </a:solidFill>
                <a:latin typeface="Arial" charset="0"/>
              </a:rPr>
              <a:t>Build Integration with enterprise system (ERP, SM sys..)</a:t>
            </a:r>
          </a:p>
          <a:p>
            <a:pPr marL="162567" indent="-162567" defTabSz="867024" fontAlgn="base">
              <a:spcBef>
                <a:spcPct val="0"/>
              </a:spcBef>
              <a:spcAft>
                <a:spcPts val="569"/>
              </a:spcAft>
              <a:buFont typeface="Wingdings" panose="05000000000000000000" pitchFamily="2" charset="2"/>
              <a:buChar char="ü"/>
              <a:defRPr/>
            </a:pPr>
            <a:r>
              <a:rPr lang="en-US" sz="1043" kern="0" dirty="0">
                <a:solidFill>
                  <a:prstClr val="black"/>
                </a:solidFill>
                <a:latin typeface="Arial" charset="0"/>
              </a:rPr>
              <a:t>Proactively schedule maintenance activity through work order automation</a:t>
            </a:r>
          </a:p>
          <a:p>
            <a:pPr algn="ctr" defTabSz="867024" fontAlgn="base">
              <a:spcBef>
                <a:spcPct val="0"/>
              </a:spcBef>
              <a:spcAft>
                <a:spcPts val="569"/>
              </a:spcAft>
              <a:defRPr/>
            </a:pPr>
            <a:r>
              <a:rPr lang="en-US" sz="1138" b="1" u="sng" kern="0" dirty="0">
                <a:solidFill>
                  <a:prstClr val="black"/>
                </a:solidFill>
                <a:latin typeface="Arial" charset="0"/>
              </a:rPr>
              <a:t>Prescriptive Maintenance</a:t>
            </a:r>
          </a:p>
          <a:p>
            <a:pPr marL="162567" indent="-162567" defTabSz="867024" fontAlgn="base">
              <a:spcBef>
                <a:spcPct val="0"/>
              </a:spcBef>
              <a:spcAft>
                <a:spcPts val="569"/>
              </a:spcAft>
              <a:buFont typeface="Wingdings" panose="05000000000000000000" pitchFamily="2" charset="2"/>
              <a:buChar char="ü"/>
              <a:defRPr/>
            </a:pPr>
            <a:r>
              <a:rPr lang="en-US" sz="1043" kern="0" dirty="0">
                <a:solidFill>
                  <a:prstClr val="black"/>
                </a:solidFill>
                <a:latin typeface="Arial" charset="0"/>
              </a:rPr>
              <a:t>Use historical service records as reference points</a:t>
            </a:r>
          </a:p>
          <a:p>
            <a:pPr marL="162567" indent="-162567" defTabSz="867024" fontAlgn="base">
              <a:spcBef>
                <a:spcPct val="0"/>
              </a:spcBef>
              <a:spcAft>
                <a:spcPts val="569"/>
              </a:spcAft>
              <a:buFont typeface="Wingdings" panose="05000000000000000000" pitchFamily="2" charset="2"/>
              <a:buChar char="ü"/>
              <a:defRPr/>
            </a:pPr>
            <a:r>
              <a:rPr lang="en-US" sz="1043" kern="0" dirty="0">
                <a:solidFill>
                  <a:prstClr val="black"/>
                </a:solidFill>
                <a:latin typeface="Arial" charset="0"/>
              </a:rPr>
              <a:t>Recommend set-of maintenance activities and tools/equipment </a:t>
            </a:r>
          </a:p>
          <a:p>
            <a:pPr marL="162567" indent="-162567" defTabSz="867024" fontAlgn="base">
              <a:spcBef>
                <a:spcPct val="0"/>
              </a:spcBef>
              <a:spcAft>
                <a:spcPts val="569"/>
              </a:spcAft>
              <a:buFont typeface="Wingdings" panose="05000000000000000000" pitchFamily="2" charset="2"/>
              <a:buChar char="ü"/>
              <a:defRPr/>
            </a:pPr>
            <a:endParaRPr lang="en-US" sz="1043" kern="0" dirty="0">
              <a:solidFill>
                <a:prstClr val="black"/>
              </a:solidFill>
              <a:latin typeface="Arial" charset="0"/>
            </a:endParaRPr>
          </a:p>
        </p:txBody>
      </p:sp>
      <p:sp>
        <p:nvSpPr>
          <p:cNvPr id="12" name="Rectangle 11"/>
          <p:cNvSpPr/>
          <p:nvPr/>
        </p:nvSpPr>
        <p:spPr bwMode="auto">
          <a:xfrm>
            <a:off x="9096229" y="1277708"/>
            <a:ext cx="1916497" cy="4227490"/>
          </a:xfrm>
          <a:prstGeom prst="rect">
            <a:avLst/>
          </a:prstGeom>
          <a:solidFill>
            <a:schemeClr val="bg1"/>
          </a:solidFill>
          <a:ln w="25400" cap="flat" cmpd="sng" algn="ctr">
            <a:solidFill>
              <a:srgbClr val="C00000"/>
            </a:solidFill>
            <a:prstDash val="dash"/>
            <a:headEnd type="none" w="sm" len="sm"/>
            <a:tailEnd type="triangle" w="med" len="med"/>
          </a:ln>
          <a:effectLst/>
        </p:spPr>
        <p:txBody>
          <a:bodyPr vert="horz" wrap="square" lIns="86699" tIns="43349" rIns="86699" bIns="43349" numCol="1" rtlCol="0" anchor="t" anchorCtr="0" compatLnSpc="1">
            <a:prstTxWarp prst="textNoShape">
              <a:avLst/>
            </a:prstTxWarp>
          </a:bodyPr>
          <a:lstStyle/>
          <a:p>
            <a:pPr algn="ctr" defTabSz="867024" fontAlgn="base">
              <a:spcBef>
                <a:spcPct val="0"/>
              </a:spcBef>
              <a:spcAft>
                <a:spcPct val="0"/>
              </a:spcAft>
              <a:defRPr/>
            </a:pPr>
            <a:r>
              <a:rPr lang="en-US" sz="1138" b="1" u="sng" kern="0" dirty="0">
                <a:solidFill>
                  <a:prstClr val="black"/>
                </a:solidFill>
                <a:latin typeface="Arial" charset="0"/>
              </a:rPr>
              <a:t>Augmented Reality Led Virtual Maintenance</a:t>
            </a:r>
          </a:p>
          <a:p>
            <a:pPr algn="ctr" defTabSz="867024" fontAlgn="base">
              <a:spcBef>
                <a:spcPct val="0"/>
              </a:spcBef>
              <a:spcAft>
                <a:spcPct val="0"/>
              </a:spcAft>
              <a:defRPr/>
            </a:pPr>
            <a:endParaRPr lang="en-US" sz="1043" kern="0" dirty="0">
              <a:solidFill>
                <a:prstClr val="black"/>
              </a:solidFill>
              <a:latin typeface="Arial" charset="0"/>
            </a:endParaRPr>
          </a:p>
          <a:p>
            <a:pPr marL="162567" indent="-162567" defTabSz="867024" fontAlgn="base">
              <a:spcBef>
                <a:spcPct val="0"/>
              </a:spcBef>
              <a:spcAft>
                <a:spcPts val="569"/>
              </a:spcAft>
              <a:buFont typeface="Wingdings" panose="05000000000000000000" pitchFamily="2" charset="2"/>
              <a:buChar char="ü"/>
              <a:defRPr/>
            </a:pPr>
            <a:r>
              <a:rPr lang="en-US" sz="1043" kern="0" dirty="0">
                <a:solidFill>
                  <a:prstClr val="black"/>
                </a:solidFill>
                <a:latin typeface="Arial" charset="0"/>
              </a:rPr>
              <a:t>Design and Visualize 3D model of an Asset </a:t>
            </a:r>
          </a:p>
          <a:p>
            <a:pPr marL="162567" indent="-162567" defTabSz="867024" fontAlgn="base">
              <a:spcBef>
                <a:spcPct val="0"/>
              </a:spcBef>
              <a:spcAft>
                <a:spcPts val="569"/>
              </a:spcAft>
              <a:buFont typeface="Wingdings" panose="05000000000000000000" pitchFamily="2" charset="2"/>
              <a:buChar char="ü"/>
              <a:defRPr/>
            </a:pPr>
            <a:r>
              <a:rPr lang="en-US" sz="1043" kern="0" dirty="0">
                <a:solidFill>
                  <a:prstClr val="black"/>
                </a:solidFill>
                <a:latin typeface="Arial" charset="0"/>
              </a:rPr>
              <a:t>Visually isolate problem area of Assets</a:t>
            </a:r>
          </a:p>
          <a:p>
            <a:pPr marL="162567" indent="-162567" defTabSz="867024" fontAlgn="base">
              <a:spcBef>
                <a:spcPct val="0"/>
              </a:spcBef>
              <a:spcAft>
                <a:spcPts val="569"/>
              </a:spcAft>
              <a:buFont typeface="Wingdings" panose="05000000000000000000" pitchFamily="2" charset="2"/>
              <a:buChar char="ü"/>
              <a:defRPr/>
            </a:pPr>
            <a:r>
              <a:rPr lang="en-US" sz="1043" kern="0" dirty="0">
                <a:solidFill>
                  <a:prstClr val="black"/>
                </a:solidFill>
                <a:latin typeface="Arial" charset="0"/>
              </a:rPr>
              <a:t>Analyze assigned service ticket/job</a:t>
            </a:r>
          </a:p>
          <a:p>
            <a:pPr marL="162567" indent="-162567" defTabSz="867024" fontAlgn="base">
              <a:spcBef>
                <a:spcPct val="0"/>
              </a:spcBef>
              <a:spcAft>
                <a:spcPts val="569"/>
              </a:spcAft>
              <a:buFont typeface="Wingdings" panose="05000000000000000000" pitchFamily="2" charset="2"/>
              <a:buChar char="ü"/>
              <a:defRPr/>
            </a:pPr>
            <a:r>
              <a:rPr lang="en-US" sz="1043" kern="0" dirty="0">
                <a:solidFill>
                  <a:prstClr val="black"/>
                </a:solidFill>
                <a:latin typeface="Arial" charset="0"/>
              </a:rPr>
              <a:t>SOP driven remote troubleshooting </a:t>
            </a:r>
          </a:p>
          <a:p>
            <a:pPr marL="162567" indent="-162567" defTabSz="867024" fontAlgn="base">
              <a:spcBef>
                <a:spcPct val="0"/>
              </a:spcBef>
              <a:spcAft>
                <a:spcPts val="569"/>
              </a:spcAft>
              <a:buFont typeface="Wingdings" panose="05000000000000000000" pitchFamily="2" charset="2"/>
              <a:buChar char="ü"/>
              <a:defRPr/>
            </a:pPr>
            <a:r>
              <a:rPr lang="en-US" sz="1043" kern="0" dirty="0">
                <a:solidFill>
                  <a:prstClr val="black"/>
                </a:solidFill>
                <a:latin typeface="Arial" charset="0"/>
              </a:rPr>
              <a:t>Access to interactive technical manuals</a:t>
            </a:r>
          </a:p>
          <a:p>
            <a:pPr marL="162567" indent="-162567" defTabSz="867024" fontAlgn="base">
              <a:spcBef>
                <a:spcPct val="0"/>
              </a:spcBef>
              <a:spcAft>
                <a:spcPts val="569"/>
              </a:spcAft>
              <a:buFont typeface="Wingdings" panose="05000000000000000000" pitchFamily="2" charset="2"/>
              <a:buChar char="ü"/>
              <a:defRPr/>
            </a:pPr>
            <a:r>
              <a:rPr lang="en-US" sz="1043" kern="0" dirty="0">
                <a:solidFill>
                  <a:prstClr val="black"/>
                </a:solidFill>
                <a:latin typeface="Arial" charset="0"/>
              </a:rPr>
              <a:t>Video calling to analyze problem with on-site engineer </a:t>
            </a:r>
          </a:p>
          <a:p>
            <a:pPr marL="162567" indent="-162567" defTabSz="867024" fontAlgn="base">
              <a:spcBef>
                <a:spcPct val="0"/>
              </a:spcBef>
              <a:spcAft>
                <a:spcPts val="569"/>
              </a:spcAft>
              <a:buFont typeface="Wingdings" panose="05000000000000000000" pitchFamily="2" charset="2"/>
              <a:buChar char="ü"/>
              <a:defRPr/>
            </a:pPr>
            <a:endParaRPr lang="en-US" sz="1043" kern="0" dirty="0">
              <a:solidFill>
                <a:prstClr val="black"/>
              </a:solidFill>
              <a:latin typeface="Arial" charset="0"/>
            </a:endParaRPr>
          </a:p>
          <a:p>
            <a:pPr marL="162567" indent="-162567" defTabSz="867024" fontAlgn="base">
              <a:spcBef>
                <a:spcPct val="0"/>
              </a:spcBef>
              <a:spcAft>
                <a:spcPts val="569"/>
              </a:spcAft>
              <a:buFont typeface="Wingdings" panose="05000000000000000000" pitchFamily="2" charset="2"/>
              <a:buChar char="ü"/>
              <a:defRPr/>
            </a:pPr>
            <a:endParaRPr lang="en-US" sz="1043" kern="0" dirty="0">
              <a:solidFill>
                <a:prstClr val="black"/>
              </a:solidFill>
              <a:latin typeface="Arial" charset="0"/>
            </a:endParaRPr>
          </a:p>
          <a:p>
            <a:pPr defTabSz="867024" fontAlgn="base">
              <a:spcBef>
                <a:spcPct val="0"/>
              </a:spcBef>
              <a:spcAft>
                <a:spcPts val="569"/>
              </a:spcAft>
              <a:defRPr/>
            </a:pPr>
            <a:endParaRPr lang="en-US" sz="1043" kern="0" dirty="0">
              <a:solidFill>
                <a:prstClr val="black"/>
              </a:solidFill>
              <a:latin typeface="Arial" charset="0"/>
            </a:endParaRPr>
          </a:p>
          <a:p>
            <a:pPr algn="ctr" defTabSz="867024" fontAlgn="base">
              <a:spcBef>
                <a:spcPct val="0"/>
              </a:spcBef>
              <a:spcAft>
                <a:spcPct val="0"/>
              </a:spcAft>
              <a:defRPr/>
            </a:pPr>
            <a:endParaRPr lang="en-US" sz="1043" kern="0" dirty="0">
              <a:solidFill>
                <a:prstClr val="black"/>
              </a:solidFill>
              <a:latin typeface="Arial" charset="0"/>
            </a:endParaRPr>
          </a:p>
          <a:p>
            <a:pPr algn="ctr" defTabSz="867024" fontAlgn="base">
              <a:spcBef>
                <a:spcPct val="0"/>
              </a:spcBef>
              <a:spcAft>
                <a:spcPct val="0"/>
              </a:spcAft>
              <a:defRPr/>
            </a:pPr>
            <a:endParaRPr lang="en-US" sz="1043" kern="0" dirty="0">
              <a:solidFill>
                <a:prstClr val="black"/>
              </a:solidFill>
              <a:latin typeface="Arial" charset="0"/>
            </a:endParaRPr>
          </a:p>
          <a:p>
            <a:pPr algn="ctr" defTabSz="867024" fontAlgn="base">
              <a:spcBef>
                <a:spcPct val="0"/>
              </a:spcBef>
              <a:spcAft>
                <a:spcPct val="0"/>
              </a:spcAft>
              <a:defRPr/>
            </a:pPr>
            <a:endParaRPr lang="en-US" sz="1043" kern="0" dirty="0">
              <a:solidFill>
                <a:prstClr val="black"/>
              </a:solidFill>
              <a:latin typeface="Arial" charset="0"/>
            </a:endParaRPr>
          </a:p>
        </p:txBody>
      </p:sp>
      <p:sp>
        <p:nvSpPr>
          <p:cNvPr id="13" name="Right Arrow 12"/>
          <p:cNvSpPr/>
          <p:nvPr/>
        </p:nvSpPr>
        <p:spPr bwMode="auto">
          <a:xfrm>
            <a:off x="989145" y="5527923"/>
            <a:ext cx="10392433" cy="410678"/>
          </a:xfrm>
          <a:prstGeom prst="rightArrow">
            <a:avLst/>
          </a:prstGeom>
          <a:solidFill>
            <a:schemeClr val="tx1"/>
          </a:solidFill>
          <a:ln w="3175" cap="flat" cmpd="sng" algn="ctr">
            <a:noFill/>
            <a:prstDash val="solid"/>
            <a:miter lim="800000"/>
            <a:headEnd type="none" w="sm" len="sm"/>
            <a:tailEnd type="triangle" w="med" len="med"/>
          </a:ln>
          <a:effectLst/>
        </p:spPr>
        <p:txBody>
          <a:bodyPr vert="horz" wrap="none" lIns="86699" tIns="43349" rIns="86699" bIns="43349" numCol="1" rtlCol="0" anchor="ctr" anchorCtr="0" compatLnSpc="1">
            <a:prstTxWarp prst="textNoShape">
              <a:avLst/>
            </a:prstTxWarp>
          </a:bodyPr>
          <a:lstStyle/>
          <a:p>
            <a:pPr algn="ctr" defTabSz="867024" fontAlgn="base">
              <a:spcBef>
                <a:spcPct val="0"/>
              </a:spcBef>
              <a:spcAft>
                <a:spcPct val="0"/>
              </a:spcAft>
              <a:defRPr/>
            </a:pPr>
            <a:r>
              <a:rPr lang="en-US" sz="1327" kern="0" dirty="0">
                <a:solidFill>
                  <a:prstClr val="white"/>
                </a:solidFill>
                <a:latin typeface="Arial" charset="0"/>
              </a:rPr>
              <a:t>Depicting Through Predictive Maintenance Maturity Model </a:t>
            </a:r>
          </a:p>
        </p:txBody>
      </p:sp>
      <p:pic>
        <p:nvPicPr>
          <p:cNvPr id="19" name="Picture 2" descr="Image result for chiller hvac mainten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3928" y="4499794"/>
            <a:ext cx="1654012" cy="90273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6884" y="4655074"/>
            <a:ext cx="1733458" cy="74745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3" descr="E:\BlockDiagram_RS232Connection_H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9368" y="4266872"/>
            <a:ext cx="1835250" cy="1235586"/>
          </a:xfrm>
          <a:prstGeom prst="rect">
            <a:avLst/>
          </a:prstGeom>
          <a:noFill/>
          <a:extLst>
            <a:ext uri="{909E8E84-426E-40DD-AFC4-6F175D3DCCD1}">
              <a14:hiddenFill xmlns:a14="http://schemas.microsoft.com/office/drawing/2010/main">
                <a:solidFill>
                  <a:srgbClr val="FFFFFF"/>
                </a:solidFill>
              </a14:hiddenFill>
            </a:ext>
          </a:extLst>
        </p:spPr>
      </p:pic>
      <p:sp>
        <p:nvSpPr>
          <p:cNvPr id="3" name="5-Point Star 2"/>
          <p:cNvSpPr/>
          <p:nvPr/>
        </p:nvSpPr>
        <p:spPr bwMode="auto">
          <a:xfrm>
            <a:off x="798587" y="2504477"/>
            <a:ext cx="381600" cy="305087"/>
          </a:xfrm>
          <a:prstGeom prst="star5">
            <a:avLst/>
          </a:prstGeom>
          <a:solidFill>
            <a:srgbClr val="00B050"/>
          </a:solidFill>
          <a:ln w="3175" cap="flat" cmpd="sng" algn="ctr">
            <a:solidFill>
              <a:schemeClr val="accent6">
                <a:lumMod val="75000"/>
              </a:schemeClr>
            </a:solidFill>
            <a:prstDash val="solid"/>
            <a:miter lim="800000"/>
            <a:headEnd type="none" w="sm" len="sm"/>
            <a:tailEnd type="triangle" w="med" len="med"/>
          </a:ln>
          <a:effectLst/>
        </p:spPr>
        <p:txBody>
          <a:bodyPr vert="horz" wrap="none" lIns="86699" tIns="43349" rIns="86699" bIns="43349" numCol="1" rtlCol="0" anchor="t" anchorCtr="0" compatLnSpc="1">
            <a:prstTxWarp prst="textNoShape">
              <a:avLst/>
            </a:prstTxWarp>
          </a:bodyPr>
          <a:lstStyle/>
          <a:p>
            <a:pPr defTabSz="867024" fontAlgn="base">
              <a:spcBef>
                <a:spcPct val="0"/>
              </a:spcBef>
              <a:spcAft>
                <a:spcPct val="0"/>
              </a:spcAft>
              <a:defRPr/>
            </a:pPr>
            <a:endParaRPr lang="en-IN" sz="3413" dirty="0">
              <a:solidFill>
                <a:prstClr val="black"/>
              </a:solidFill>
              <a:latin typeface="Arial" charset="0"/>
            </a:endParaRPr>
          </a:p>
        </p:txBody>
      </p:sp>
      <p:sp>
        <p:nvSpPr>
          <p:cNvPr id="42" name="5-Point Star 41"/>
          <p:cNvSpPr/>
          <p:nvPr/>
        </p:nvSpPr>
        <p:spPr bwMode="auto">
          <a:xfrm>
            <a:off x="2835537" y="2194062"/>
            <a:ext cx="381600" cy="305087"/>
          </a:xfrm>
          <a:prstGeom prst="star5">
            <a:avLst/>
          </a:prstGeom>
          <a:solidFill>
            <a:srgbClr val="00B050"/>
          </a:solidFill>
          <a:ln w="3175" cap="flat" cmpd="sng" algn="ctr">
            <a:solidFill>
              <a:schemeClr val="accent6">
                <a:lumMod val="75000"/>
              </a:schemeClr>
            </a:solidFill>
            <a:prstDash val="solid"/>
            <a:miter lim="800000"/>
            <a:headEnd type="none" w="sm" len="sm"/>
            <a:tailEnd type="triangle" w="med" len="med"/>
          </a:ln>
          <a:effectLst/>
        </p:spPr>
        <p:txBody>
          <a:bodyPr vert="horz" wrap="none" lIns="86699" tIns="43349" rIns="86699" bIns="43349" numCol="1" rtlCol="0" anchor="t" anchorCtr="0" compatLnSpc="1">
            <a:prstTxWarp prst="textNoShape">
              <a:avLst/>
            </a:prstTxWarp>
          </a:bodyPr>
          <a:lstStyle/>
          <a:p>
            <a:pPr defTabSz="867024" fontAlgn="base">
              <a:spcBef>
                <a:spcPct val="0"/>
              </a:spcBef>
              <a:spcAft>
                <a:spcPct val="0"/>
              </a:spcAft>
              <a:defRPr/>
            </a:pPr>
            <a:endParaRPr lang="en-IN" sz="3413" dirty="0">
              <a:solidFill>
                <a:prstClr val="black"/>
              </a:solidFill>
              <a:latin typeface="Arial" charset="0"/>
            </a:endParaRPr>
          </a:p>
        </p:txBody>
      </p:sp>
      <p:sp>
        <p:nvSpPr>
          <p:cNvPr id="43" name="5-Point Star 42"/>
          <p:cNvSpPr/>
          <p:nvPr/>
        </p:nvSpPr>
        <p:spPr bwMode="auto">
          <a:xfrm>
            <a:off x="4860342" y="1858048"/>
            <a:ext cx="381600" cy="305087"/>
          </a:xfrm>
          <a:prstGeom prst="star5">
            <a:avLst/>
          </a:prstGeom>
          <a:solidFill>
            <a:srgbClr val="00B050"/>
          </a:solidFill>
          <a:ln w="3175" cap="flat" cmpd="sng" algn="ctr">
            <a:solidFill>
              <a:srgbClr val="00B050"/>
            </a:solidFill>
            <a:prstDash val="solid"/>
            <a:miter lim="800000"/>
            <a:headEnd type="none" w="sm" len="sm"/>
            <a:tailEnd type="triangle" w="med" len="med"/>
          </a:ln>
          <a:effectLst/>
        </p:spPr>
        <p:txBody>
          <a:bodyPr vert="horz" wrap="none" lIns="86699" tIns="43349" rIns="86699" bIns="43349" numCol="1" rtlCol="0" anchor="t" anchorCtr="0" compatLnSpc="1">
            <a:prstTxWarp prst="textNoShape">
              <a:avLst/>
            </a:prstTxWarp>
          </a:bodyPr>
          <a:lstStyle/>
          <a:p>
            <a:pPr defTabSz="867024" fontAlgn="base">
              <a:spcBef>
                <a:spcPct val="0"/>
              </a:spcBef>
              <a:spcAft>
                <a:spcPct val="0"/>
              </a:spcAft>
              <a:defRPr/>
            </a:pPr>
            <a:endParaRPr lang="en-IN" sz="3413" dirty="0">
              <a:solidFill>
                <a:prstClr val="black"/>
              </a:solidFill>
              <a:latin typeface="Arial" charset="0"/>
            </a:endParaRPr>
          </a:p>
        </p:txBody>
      </p:sp>
      <p:sp>
        <p:nvSpPr>
          <p:cNvPr id="44" name="5-Point Star 43"/>
          <p:cNvSpPr/>
          <p:nvPr/>
        </p:nvSpPr>
        <p:spPr bwMode="auto">
          <a:xfrm>
            <a:off x="6878657" y="1470400"/>
            <a:ext cx="381600" cy="305087"/>
          </a:xfrm>
          <a:prstGeom prst="star5">
            <a:avLst/>
          </a:prstGeom>
          <a:solidFill>
            <a:srgbClr val="00B050"/>
          </a:solidFill>
          <a:ln w="3175" cap="flat" cmpd="sng" algn="ctr">
            <a:solidFill>
              <a:srgbClr val="00B050"/>
            </a:solidFill>
            <a:prstDash val="solid"/>
            <a:miter lim="800000"/>
            <a:headEnd type="none" w="sm" len="sm"/>
            <a:tailEnd type="triangle" w="med" len="med"/>
          </a:ln>
          <a:effectLst/>
        </p:spPr>
        <p:txBody>
          <a:bodyPr vert="horz" wrap="none" lIns="86699" tIns="43349" rIns="86699" bIns="43349" numCol="1" rtlCol="0" anchor="t" anchorCtr="0" compatLnSpc="1">
            <a:prstTxWarp prst="textNoShape">
              <a:avLst/>
            </a:prstTxWarp>
          </a:bodyPr>
          <a:lstStyle/>
          <a:p>
            <a:pPr defTabSz="867024" fontAlgn="base">
              <a:spcBef>
                <a:spcPct val="0"/>
              </a:spcBef>
              <a:spcAft>
                <a:spcPct val="0"/>
              </a:spcAft>
              <a:defRPr/>
            </a:pPr>
            <a:endParaRPr lang="en-IN" sz="3413" dirty="0">
              <a:solidFill>
                <a:prstClr val="black"/>
              </a:solidFill>
              <a:latin typeface="Arial" charset="0"/>
            </a:endParaRPr>
          </a:p>
        </p:txBody>
      </p:sp>
      <p:sp>
        <p:nvSpPr>
          <p:cNvPr id="47" name="5-Point Star 46"/>
          <p:cNvSpPr/>
          <p:nvPr/>
        </p:nvSpPr>
        <p:spPr bwMode="auto">
          <a:xfrm>
            <a:off x="8918140" y="1119476"/>
            <a:ext cx="381600" cy="305087"/>
          </a:xfrm>
          <a:prstGeom prst="star5">
            <a:avLst/>
          </a:prstGeom>
          <a:solidFill>
            <a:srgbClr val="C00000"/>
          </a:solidFill>
          <a:ln w="3175" cap="flat" cmpd="sng" algn="ctr">
            <a:solidFill>
              <a:srgbClr val="C00000"/>
            </a:solidFill>
            <a:prstDash val="solid"/>
            <a:miter lim="800000"/>
            <a:headEnd type="none" w="sm" len="sm"/>
            <a:tailEnd type="triangle" w="med" len="med"/>
          </a:ln>
          <a:effectLst/>
        </p:spPr>
        <p:txBody>
          <a:bodyPr vert="horz" wrap="none" lIns="86699" tIns="43349" rIns="86699" bIns="43349" numCol="1" rtlCol="0" anchor="t" anchorCtr="0" compatLnSpc="1">
            <a:prstTxWarp prst="textNoShape">
              <a:avLst/>
            </a:prstTxWarp>
          </a:bodyPr>
          <a:lstStyle/>
          <a:p>
            <a:pPr defTabSz="867024" fontAlgn="base">
              <a:spcBef>
                <a:spcPct val="0"/>
              </a:spcBef>
              <a:spcAft>
                <a:spcPct val="0"/>
              </a:spcAft>
              <a:defRPr/>
            </a:pPr>
            <a:endParaRPr lang="en-IN" sz="3413" dirty="0">
              <a:solidFill>
                <a:prstClr val="black"/>
              </a:solidFill>
              <a:latin typeface="Arial" charset="0"/>
            </a:endParaRPr>
          </a:p>
        </p:txBody>
      </p:sp>
      <p:pic>
        <p:nvPicPr>
          <p:cNvPr id="49" name="Picture 4" descr="http://i2.cdn.turner.com/money/dam/assets/150121153516-microsoft-hololens-thumb-620x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97612" y="4229696"/>
            <a:ext cx="1513729" cy="6238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0547" y="4804261"/>
            <a:ext cx="1574316" cy="682520"/>
          </a:xfrm>
          <a:prstGeom prst="rect">
            <a:avLst/>
          </a:prstGeom>
        </p:spPr>
      </p:pic>
      <p:pic>
        <p:nvPicPr>
          <p:cNvPr id="24" name="Picture 23"/>
          <p:cNvPicPr>
            <a:picLocks noChangeAspect="1"/>
          </p:cNvPicPr>
          <p:nvPr/>
        </p:nvPicPr>
        <p:blipFill>
          <a:blip r:embed="rId7"/>
          <a:stretch>
            <a:fillRect/>
          </a:stretch>
        </p:blipFill>
        <p:spPr>
          <a:xfrm>
            <a:off x="9297611" y="4731342"/>
            <a:ext cx="1540538" cy="671185"/>
          </a:xfrm>
          <a:prstGeom prst="rect">
            <a:avLst/>
          </a:prstGeom>
        </p:spPr>
      </p:pic>
      <p:sp>
        <p:nvSpPr>
          <p:cNvPr id="39" name="object 2"/>
          <p:cNvSpPr txBox="1"/>
          <p:nvPr/>
        </p:nvSpPr>
        <p:spPr>
          <a:xfrm>
            <a:off x="717843" y="219436"/>
            <a:ext cx="9394632" cy="489877"/>
          </a:xfrm>
          <a:prstGeom prst="rect">
            <a:avLst/>
          </a:prstGeom>
        </p:spPr>
        <p:txBody>
          <a:bodyPr vert="horz" wrap="square" lIns="0" tIns="58419" rIns="0" bIns="0" rtlCol="0">
            <a:spAutoFit/>
          </a:bodyPr>
          <a:lstStyle/>
          <a:p>
            <a:pPr marL="12700" marR="5080">
              <a:spcBef>
                <a:spcPts val="720"/>
              </a:spcBef>
            </a:pPr>
            <a:r>
              <a:rPr lang="en-US" sz="2800" b="1" spc="25" dirty="0" err="1">
                <a:latin typeface="Arial"/>
                <a:cs typeface="Arial"/>
              </a:rPr>
              <a:t>IoT</a:t>
            </a:r>
            <a:r>
              <a:rPr lang="en-US" sz="2800" b="1" spc="25" dirty="0">
                <a:latin typeface="Arial"/>
                <a:cs typeface="Arial"/>
              </a:rPr>
              <a:t> ROADMAP</a:t>
            </a:r>
            <a:endParaRPr sz="2800" dirty="0">
              <a:latin typeface="Arial"/>
              <a:cs typeface="Arial"/>
            </a:endParaRPr>
          </a:p>
        </p:txBody>
      </p:sp>
    </p:spTree>
    <p:extLst>
      <p:ext uri="{BB962C8B-B14F-4D97-AF65-F5344CB8AC3E}">
        <p14:creationId xmlns:p14="http://schemas.microsoft.com/office/powerpoint/2010/main" val="285394785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647" y="225627"/>
            <a:ext cx="12192000" cy="535728"/>
          </a:xfrm>
          <a:prstGeom prst="rect">
            <a:avLst/>
          </a:prstGeom>
          <a:solidFill>
            <a:schemeClr val="tx2">
              <a:lumMod val="75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 name="Rectangle 3"/>
          <p:cNvSpPr/>
          <p:nvPr/>
        </p:nvSpPr>
        <p:spPr>
          <a:xfrm>
            <a:off x="-650360" y="238135"/>
            <a:ext cx="6976513" cy="523220"/>
          </a:xfrm>
          <a:prstGeom prst="rect">
            <a:avLst/>
          </a:prstGeom>
          <a:noFill/>
        </p:spPr>
        <p:txBody>
          <a:bodyPr wrap="square" lIns="91440" tIns="45720" rIns="91440" bIns="45720">
            <a:spAutoFit/>
          </a:bodyPr>
          <a:lstStyle/>
          <a:p>
            <a:pPr algn="ctr"/>
            <a:r>
              <a:rPr lang="en-US" sz="2800" b="1" dirty="0">
                <a:ln w="0"/>
                <a:solidFill>
                  <a:schemeClr val="bg1"/>
                </a:solidFill>
                <a:effectLst>
                  <a:outerShdw blurRad="38100" dist="19050" dir="2700000" algn="tl" rotWithShape="0">
                    <a:schemeClr val="dk1">
                      <a:alpha val="40000"/>
                    </a:schemeClr>
                  </a:outerShdw>
                </a:effectLst>
              </a:rPr>
              <a:t>What is </a:t>
            </a:r>
            <a:r>
              <a:rPr lang="en-US" sz="2800" b="1" dirty="0" err="1">
                <a:ln w="0"/>
                <a:solidFill>
                  <a:schemeClr val="bg1"/>
                </a:solidFill>
                <a:effectLst>
                  <a:outerShdw blurRad="38100" dist="19050" dir="2700000" algn="tl" rotWithShape="0">
                    <a:schemeClr val="dk1">
                      <a:alpha val="40000"/>
                    </a:schemeClr>
                  </a:outerShdw>
                </a:effectLst>
              </a:rPr>
              <a:t>IoT</a:t>
            </a:r>
            <a:r>
              <a:rPr lang="en-US" sz="2800" b="1" dirty="0">
                <a:ln w="0"/>
                <a:solidFill>
                  <a:schemeClr val="bg1"/>
                </a:solidFill>
                <a:effectLst>
                  <a:outerShdw blurRad="38100" dist="19050" dir="2700000" algn="tl" rotWithShape="0">
                    <a:schemeClr val="dk1">
                      <a:alpha val="40000"/>
                    </a:schemeClr>
                  </a:outerShdw>
                </a:effectLst>
              </a:rPr>
              <a:t> (Internet of Things)</a:t>
            </a:r>
            <a:endParaRPr lang="en-US" sz="2800" b="1" cap="none" spc="0" dirty="0">
              <a:ln w="0"/>
              <a:solidFill>
                <a:schemeClr val="bg1"/>
              </a:solidFill>
              <a:effectLst>
                <a:outerShdw blurRad="38100" dist="19050" dir="2700000" algn="tl" rotWithShape="0">
                  <a:schemeClr val="dk1">
                    <a:alpha val="40000"/>
                  </a:schemeClr>
                </a:outerShdw>
              </a:effectLst>
            </a:endParaRPr>
          </a:p>
        </p:txBody>
      </p:sp>
      <p:pic>
        <p:nvPicPr>
          <p:cNvPr id="1026" name="Picture 2" descr="https://upload.wikimedia.org/wikipedia/commons/a/ab/Internet_of_Thing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43104" y="1903445"/>
            <a:ext cx="2436281" cy="23380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39438" y="1668921"/>
            <a:ext cx="9103666" cy="3139321"/>
          </a:xfrm>
          <a:prstGeom prst="rect">
            <a:avLst/>
          </a:prstGeom>
        </p:spPr>
        <p:txBody>
          <a:bodyPr wrap="square">
            <a:spAutoFit/>
          </a:bodyPr>
          <a:lstStyle/>
          <a:p>
            <a:pPr marL="285750" indent="-285750" algn="just">
              <a:buFont typeface="Wingdings" panose="05000000000000000000" pitchFamily="2" charset="2"/>
              <a:buChar char="q"/>
            </a:pPr>
            <a:r>
              <a:rPr lang="en-US" b="1" dirty="0">
                <a:solidFill>
                  <a:schemeClr val="accent1">
                    <a:lumMod val="50000"/>
                  </a:schemeClr>
                </a:solidFill>
              </a:rPr>
              <a:t>Internet of Things (</a:t>
            </a:r>
            <a:r>
              <a:rPr lang="en-US" b="1" dirty="0" err="1">
                <a:solidFill>
                  <a:schemeClr val="accent1">
                    <a:lumMod val="50000"/>
                  </a:schemeClr>
                </a:solidFill>
              </a:rPr>
              <a:t>IoT</a:t>
            </a:r>
            <a:r>
              <a:rPr lang="en-US" b="1" dirty="0">
                <a:solidFill>
                  <a:schemeClr val="accent1">
                    <a:lumMod val="50000"/>
                  </a:schemeClr>
                </a:solidFill>
              </a:rPr>
              <a:t>) </a:t>
            </a:r>
            <a:r>
              <a:rPr lang="en-US" dirty="0">
                <a:solidFill>
                  <a:srgbClr val="252525"/>
                </a:solidFill>
              </a:rPr>
              <a:t>is an ecosystem of connected physical objects that are accessible through the internet</a:t>
            </a:r>
          </a:p>
          <a:p>
            <a:pPr algn="just"/>
            <a:endParaRPr lang="en-US" dirty="0">
              <a:solidFill>
                <a:srgbClr val="252525"/>
              </a:solidFill>
            </a:endParaRPr>
          </a:p>
          <a:p>
            <a:pPr marL="285750" indent="-285750" algn="just">
              <a:buFont typeface="Wingdings" panose="05000000000000000000" pitchFamily="2" charset="2"/>
              <a:buChar char="q"/>
            </a:pPr>
            <a:r>
              <a:rPr lang="en-US" dirty="0"/>
              <a:t>The ‘thing’ in </a:t>
            </a:r>
            <a:r>
              <a:rPr lang="en-US" dirty="0" err="1"/>
              <a:t>IoT</a:t>
            </a:r>
            <a:r>
              <a:rPr lang="en-US" dirty="0"/>
              <a:t> -  </a:t>
            </a:r>
          </a:p>
          <a:p>
            <a:pPr algn="just"/>
            <a:r>
              <a:rPr lang="en-US" dirty="0"/>
              <a:t>	 a </a:t>
            </a:r>
            <a:r>
              <a:rPr lang="en-US" dirty="0">
                <a:solidFill>
                  <a:schemeClr val="accent1">
                    <a:lumMod val="50000"/>
                  </a:schemeClr>
                </a:solidFill>
              </a:rPr>
              <a:t>person with a heart monitor </a:t>
            </a:r>
            <a:r>
              <a:rPr lang="en-US" dirty="0"/>
              <a:t>or an </a:t>
            </a:r>
            <a:r>
              <a:rPr lang="en-US" dirty="0">
                <a:solidFill>
                  <a:schemeClr val="accent1">
                    <a:lumMod val="50000"/>
                  </a:schemeClr>
                </a:solidFill>
              </a:rPr>
              <a:t>automobile with built-in-sensors</a:t>
            </a:r>
            <a:r>
              <a:rPr lang="en-US" dirty="0"/>
              <a:t>,</a:t>
            </a:r>
          </a:p>
          <a:p>
            <a:pPr algn="just"/>
            <a:r>
              <a:rPr lang="en-US" dirty="0"/>
              <a:t>	 i.e. objects that have been assigned an IP address </a:t>
            </a:r>
          </a:p>
          <a:p>
            <a:pPr algn="just"/>
            <a:r>
              <a:rPr lang="en-US" dirty="0"/>
              <a:t>	 have the ability to collect and transfer data over a network </a:t>
            </a:r>
          </a:p>
          <a:p>
            <a:pPr algn="just"/>
            <a:r>
              <a:rPr lang="en-US" dirty="0"/>
              <a:t>	 without manual assistance or intervention</a:t>
            </a:r>
          </a:p>
          <a:p>
            <a:pPr algn="just"/>
            <a:endParaRPr lang="en-US" dirty="0"/>
          </a:p>
          <a:p>
            <a:pPr algn="just"/>
            <a:r>
              <a:rPr lang="en-US" i="1" dirty="0"/>
              <a:t>The embedded technology in the objects helps them to interact with internal states or the external environment, which in turn affects the decisions taken</a:t>
            </a:r>
          </a:p>
        </p:txBody>
      </p:sp>
    </p:spTree>
    <p:extLst>
      <p:ext uri="{BB962C8B-B14F-4D97-AF65-F5344CB8AC3E}">
        <p14:creationId xmlns:p14="http://schemas.microsoft.com/office/powerpoint/2010/main" val="2225455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14705" y="211995"/>
            <a:ext cx="12192000" cy="488207"/>
          </a:xfrm>
          <a:prstGeom prst="rect">
            <a:avLst/>
          </a:prstGeom>
          <a:solidFill>
            <a:schemeClr val="accent5">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7315" y="-169295"/>
            <a:ext cx="10515600" cy="1325563"/>
          </a:xfrm>
        </p:spPr>
        <p:txBody>
          <a:bodyPr vert="horz" lIns="0" tIns="0" rIns="0" bIns="0" rtlCol="0" anchor="ctr">
            <a:normAutofit/>
          </a:bodyPr>
          <a:lstStyle/>
          <a:p>
            <a:r>
              <a:rPr lang="en-US" sz="2133" b="1" dirty="0">
                <a:solidFill>
                  <a:schemeClr val="bg1"/>
                </a:solidFill>
                <a:latin typeface="Arial" panose="020B0604020202020204" pitchFamily="34" charset="0"/>
                <a:cs typeface="Arial" panose="020B0604020202020204" pitchFamily="34" charset="0"/>
              </a:rPr>
              <a:t>Case Study : Definition - Compressor Failure Prediction</a:t>
            </a:r>
          </a:p>
        </p:txBody>
      </p:sp>
      <p:sp>
        <p:nvSpPr>
          <p:cNvPr id="7" name="Content Placeholder 6"/>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pPr defTabSz="489174">
              <a:defRPr/>
            </a:pPr>
            <a:fld id="{D60D1EDE-7116-2443-9BDD-368CE5B37660}" type="slidenum">
              <a:rPr lang="en-US" smtClean="0">
                <a:solidFill>
                  <a:srgbClr val="000000">
                    <a:tint val="75000"/>
                  </a:srgbClr>
                </a:solidFill>
              </a:rPr>
              <a:pPr defTabSz="489174">
                <a:defRPr/>
              </a:pPr>
              <a:t>30</a:t>
            </a:fld>
            <a:endParaRPr lang="en-US" dirty="0">
              <a:solidFill>
                <a:srgbClr val="000000">
                  <a:tint val="75000"/>
                </a:srgbClr>
              </a:solidFill>
            </a:endParaRPr>
          </a:p>
        </p:txBody>
      </p:sp>
      <p:graphicFrame>
        <p:nvGraphicFramePr>
          <p:cNvPr id="4" name="Table 3"/>
          <p:cNvGraphicFramePr>
            <a:graphicFrameLocks noGrp="1"/>
          </p:cNvGraphicFramePr>
          <p:nvPr/>
        </p:nvGraphicFramePr>
        <p:xfrm>
          <a:off x="1202741" y="1105169"/>
          <a:ext cx="3372891" cy="391960"/>
        </p:xfrm>
        <a:graphic>
          <a:graphicData uri="http://schemas.openxmlformats.org/drawingml/2006/table">
            <a:tbl>
              <a:tblPr firstRow="1" bandRow="1">
                <a:tableStyleId>{5C22544A-7EE6-4342-B048-85BDC9FD1C3A}</a:tableStyleId>
              </a:tblPr>
              <a:tblGrid>
                <a:gridCol w="1130035">
                  <a:extLst>
                    <a:ext uri="{9D8B030D-6E8A-4147-A177-3AD203B41FA5}">
                      <a16:colId xmlns:a16="http://schemas.microsoft.com/office/drawing/2014/main" val="20000"/>
                    </a:ext>
                  </a:extLst>
                </a:gridCol>
                <a:gridCol w="2242856">
                  <a:extLst>
                    <a:ext uri="{9D8B030D-6E8A-4147-A177-3AD203B41FA5}">
                      <a16:colId xmlns:a16="http://schemas.microsoft.com/office/drawing/2014/main" val="20001"/>
                    </a:ext>
                  </a:extLst>
                </a:gridCol>
              </a:tblGrid>
              <a:tr h="391960">
                <a:tc>
                  <a:txBody>
                    <a:bodyPr/>
                    <a:lstStyle/>
                    <a:p>
                      <a:pPr algn="ctr"/>
                      <a:r>
                        <a:rPr lang="en-US" sz="1500" dirty="0"/>
                        <a:t>Category</a:t>
                      </a:r>
                    </a:p>
                  </a:txBody>
                  <a:tcPr marL="86699" marR="86699" marT="43349" marB="43349"/>
                </a:tc>
                <a:tc>
                  <a:txBody>
                    <a:bodyPr/>
                    <a:lstStyle/>
                    <a:p>
                      <a:pPr algn="ctr"/>
                      <a:r>
                        <a:rPr lang="en-US" sz="1500" dirty="0">
                          <a:solidFill>
                            <a:schemeClr val="tx1"/>
                          </a:solidFill>
                        </a:rPr>
                        <a:t>Commercial (VRF / PAC)</a:t>
                      </a:r>
                    </a:p>
                  </a:txBody>
                  <a:tcPr marL="86699" marR="86699" marT="43349" marB="43349">
                    <a:solidFill>
                      <a:schemeClr val="accent6">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7961444" y="1105169"/>
          <a:ext cx="3372891" cy="391960"/>
        </p:xfrm>
        <a:graphic>
          <a:graphicData uri="http://schemas.openxmlformats.org/drawingml/2006/table">
            <a:tbl>
              <a:tblPr firstRow="1" bandRow="1">
                <a:tableStyleId>{5C22544A-7EE6-4342-B048-85BDC9FD1C3A}</a:tableStyleId>
              </a:tblPr>
              <a:tblGrid>
                <a:gridCol w="1130035">
                  <a:extLst>
                    <a:ext uri="{9D8B030D-6E8A-4147-A177-3AD203B41FA5}">
                      <a16:colId xmlns:a16="http://schemas.microsoft.com/office/drawing/2014/main" val="20000"/>
                    </a:ext>
                  </a:extLst>
                </a:gridCol>
                <a:gridCol w="2242856">
                  <a:extLst>
                    <a:ext uri="{9D8B030D-6E8A-4147-A177-3AD203B41FA5}">
                      <a16:colId xmlns:a16="http://schemas.microsoft.com/office/drawing/2014/main" val="20001"/>
                    </a:ext>
                  </a:extLst>
                </a:gridCol>
              </a:tblGrid>
              <a:tr h="391960">
                <a:tc>
                  <a:txBody>
                    <a:bodyPr/>
                    <a:lstStyle/>
                    <a:p>
                      <a:pPr algn="ctr"/>
                      <a:r>
                        <a:rPr lang="en-US" sz="1500" dirty="0"/>
                        <a:t>Geography</a:t>
                      </a:r>
                    </a:p>
                  </a:txBody>
                  <a:tcPr marL="86699" marR="86699" marT="43349" marB="43349"/>
                </a:tc>
                <a:tc>
                  <a:txBody>
                    <a:bodyPr/>
                    <a:lstStyle/>
                    <a:p>
                      <a:pPr algn="ctr"/>
                      <a:r>
                        <a:rPr lang="en-US" sz="1500" dirty="0">
                          <a:solidFill>
                            <a:schemeClr val="tx1"/>
                          </a:solidFill>
                        </a:rPr>
                        <a:t>Europe</a:t>
                      </a:r>
                    </a:p>
                  </a:txBody>
                  <a:tcPr marL="86699" marR="86699" marT="43349" marB="43349">
                    <a:solidFill>
                      <a:schemeClr val="accent6">
                        <a:lumMod val="20000"/>
                        <a:lumOff val="80000"/>
                      </a:schemeClr>
                    </a:solidFill>
                  </a:tcPr>
                </a:tc>
                <a:extLst>
                  <a:ext uri="{0D108BD9-81ED-4DB2-BD59-A6C34878D82A}">
                    <a16:rowId xmlns:a16="http://schemas.microsoft.com/office/drawing/2014/main" val="10000"/>
                  </a:ext>
                </a:extLst>
              </a:tr>
            </a:tbl>
          </a:graphicData>
        </a:graphic>
      </p:graphicFrame>
      <p:grpSp>
        <p:nvGrpSpPr>
          <p:cNvPr id="187" name="Group 186"/>
          <p:cNvGrpSpPr/>
          <p:nvPr/>
        </p:nvGrpSpPr>
        <p:grpSpPr>
          <a:xfrm>
            <a:off x="637343" y="4820536"/>
            <a:ext cx="11419184" cy="1550029"/>
            <a:chOff x="338821" y="5083244"/>
            <a:chExt cx="12043671" cy="1634797"/>
          </a:xfrm>
        </p:grpSpPr>
        <p:grpSp>
          <p:nvGrpSpPr>
            <p:cNvPr id="38" name="Group 37"/>
            <p:cNvGrpSpPr/>
            <p:nvPr/>
          </p:nvGrpSpPr>
          <p:grpSpPr>
            <a:xfrm>
              <a:off x="4422532" y="5100555"/>
              <a:ext cx="3315915" cy="1617485"/>
              <a:chOff x="689296" y="5236445"/>
              <a:chExt cx="3328138" cy="1617485"/>
            </a:xfrm>
          </p:grpSpPr>
          <p:sp>
            <p:nvSpPr>
              <p:cNvPr id="30" name="Rectangle 29"/>
              <p:cNvSpPr/>
              <p:nvPr/>
            </p:nvSpPr>
            <p:spPr>
              <a:xfrm>
                <a:off x="689296" y="5599885"/>
                <a:ext cx="3328138" cy="1254045"/>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946" indent="-270946" fontAlgn="base">
                  <a:spcBef>
                    <a:spcPct val="0"/>
                  </a:spcBef>
                  <a:spcAft>
                    <a:spcPct val="0"/>
                  </a:spcAft>
                  <a:buFont typeface="Arial" panose="020B0604020202020204" pitchFamily="34" charset="0"/>
                  <a:buChar char="•"/>
                  <a:defRPr/>
                </a:pPr>
                <a:r>
                  <a:rPr lang="en-US" sz="1327" b="1" dirty="0">
                    <a:solidFill>
                      <a:schemeClr val="tx1"/>
                    </a:solidFill>
                    <a:latin typeface="+mj-lt"/>
                  </a:rPr>
                  <a:t>Failure Data</a:t>
                </a:r>
              </a:p>
              <a:p>
                <a:pPr marL="270946" indent="-270946" fontAlgn="base">
                  <a:spcBef>
                    <a:spcPct val="0"/>
                  </a:spcBef>
                  <a:spcAft>
                    <a:spcPct val="0"/>
                  </a:spcAft>
                  <a:buFont typeface="Arial" panose="020B0604020202020204" pitchFamily="34" charset="0"/>
                  <a:buChar char="•"/>
                  <a:defRPr/>
                </a:pPr>
                <a:r>
                  <a:rPr lang="en-US" sz="1327" b="1" dirty="0">
                    <a:solidFill>
                      <a:schemeClr val="tx1"/>
                    </a:solidFill>
                    <a:latin typeface="+mj-lt"/>
                  </a:rPr>
                  <a:t>Type of Failures</a:t>
                </a:r>
              </a:p>
              <a:p>
                <a:pPr marL="270946" indent="-270946" fontAlgn="base">
                  <a:spcBef>
                    <a:spcPct val="0"/>
                  </a:spcBef>
                  <a:spcAft>
                    <a:spcPct val="0"/>
                  </a:spcAft>
                  <a:buFont typeface="Arial" panose="020B0604020202020204" pitchFamily="34" charset="0"/>
                  <a:buChar char="•"/>
                  <a:defRPr/>
                </a:pPr>
                <a:r>
                  <a:rPr lang="en-US" sz="1327" b="1" dirty="0">
                    <a:solidFill>
                      <a:schemeClr val="tx1"/>
                    </a:solidFill>
                    <a:latin typeface="+mj-lt"/>
                  </a:rPr>
                  <a:t>Frequency, Root Cause of Failures</a:t>
                </a:r>
                <a:endParaRPr lang="en-IN" sz="1327" b="1" dirty="0">
                  <a:solidFill>
                    <a:schemeClr val="tx1"/>
                  </a:solidFill>
                  <a:latin typeface="+mj-lt"/>
                </a:endParaRPr>
              </a:p>
            </p:txBody>
          </p:sp>
          <p:pic>
            <p:nvPicPr>
              <p:cNvPr id="31" name="Picture 3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89296" y="5236445"/>
                <a:ext cx="3328138" cy="363440"/>
              </a:xfrm>
              <a:prstGeom prst="rect">
                <a:avLst/>
              </a:prstGeom>
            </p:spPr>
          </p:pic>
          <p:sp>
            <p:nvSpPr>
              <p:cNvPr id="32" name="TextBox 31"/>
              <p:cNvSpPr txBox="1"/>
              <p:nvPr/>
            </p:nvSpPr>
            <p:spPr>
              <a:xfrm>
                <a:off x="1822808" y="5256220"/>
                <a:ext cx="942187" cy="343612"/>
              </a:xfrm>
              <a:prstGeom prst="rect">
                <a:avLst/>
              </a:prstGeom>
              <a:noFill/>
            </p:spPr>
            <p:txBody>
              <a:bodyPr wrap="none" rtlCol="0">
                <a:spAutoFit/>
              </a:bodyPr>
              <a:lstStyle/>
              <a:p>
                <a:pPr defTabSz="867024" fontAlgn="base">
                  <a:spcBef>
                    <a:spcPct val="0"/>
                  </a:spcBef>
                  <a:spcAft>
                    <a:spcPct val="0"/>
                  </a:spcAft>
                  <a:defRPr/>
                </a:pPr>
                <a:r>
                  <a:rPr lang="en-IN" sz="1517" b="1" dirty="0">
                    <a:solidFill>
                      <a:schemeClr val="tx2"/>
                    </a:solidFill>
                    <a:latin typeface="+mj-lt"/>
                  </a:rPr>
                  <a:t>Data Gap</a:t>
                </a:r>
              </a:p>
            </p:txBody>
          </p:sp>
        </p:grpSp>
        <p:grpSp>
          <p:nvGrpSpPr>
            <p:cNvPr id="39" name="Group 38"/>
            <p:cNvGrpSpPr/>
            <p:nvPr/>
          </p:nvGrpSpPr>
          <p:grpSpPr>
            <a:xfrm>
              <a:off x="338821" y="5104976"/>
              <a:ext cx="3315916" cy="1613065"/>
              <a:chOff x="689296" y="5200021"/>
              <a:chExt cx="3328138" cy="1613065"/>
            </a:xfrm>
          </p:grpSpPr>
          <p:sp>
            <p:nvSpPr>
              <p:cNvPr id="40" name="Rectangle 39"/>
              <p:cNvSpPr/>
              <p:nvPr/>
            </p:nvSpPr>
            <p:spPr>
              <a:xfrm>
                <a:off x="689296" y="5570607"/>
                <a:ext cx="3328138" cy="1242479"/>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946" indent="-270946" fontAlgn="base">
                  <a:spcBef>
                    <a:spcPct val="0"/>
                  </a:spcBef>
                  <a:spcAft>
                    <a:spcPct val="0"/>
                  </a:spcAft>
                  <a:buFont typeface="Arial" panose="020B0604020202020204" pitchFamily="34" charset="0"/>
                  <a:buChar char="•"/>
                  <a:defRPr/>
                </a:pPr>
                <a:r>
                  <a:rPr lang="en-US" sz="1327" b="1" dirty="0">
                    <a:solidFill>
                      <a:schemeClr val="tx1"/>
                    </a:solidFill>
                  </a:rPr>
                  <a:t>Discharge gas temp, Impulses of the expansion valve, Pressure of discharge gas, Frequency of compressor, Operation mode, Ambient, Evaporation Temperature, Error Code..</a:t>
                </a:r>
              </a:p>
            </p:txBody>
          </p:sp>
          <p:pic>
            <p:nvPicPr>
              <p:cNvPr id="41" name="Picture 4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89296" y="5200021"/>
                <a:ext cx="3328138" cy="363440"/>
              </a:xfrm>
              <a:prstGeom prst="rect">
                <a:avLst/>
              </a:prstGeom>
            </p:spPr>
          </p:pic>
          <p:sp>
            <p:nvSpPr>
              <p:cNvPr id="42" name="TextBox 41"/>
              <p:cNvSpPr txBox="1"/>
              <p:nvPr/>
            </p:nvSpPr>
            <p:spPr>
              <a:xfrm>
                <a:off x="1558313" y="5220486"/>
                <a:ext cx="1338377" cy="343612"/>
              </a:xfrm>
              <a:prstGeom prst="rect">
                <a:avLst/>
              </a:prstGeom>
              <a:noFill/>
            </p:spPr>
            <p:txBody>
              <a:bodyPr wrap="none" rtlCol="0">
                <a:spAutoFit/>
              </a:bodyPr>
              <a:lstStyle/>
              <a:p>
                <a:pPr defTabSz="867024" fontAlgn="base">
                  <a:spcBef>
                    <a:spcPct val="0"/>
                  </a:spcBef>
                  <a:spcAft>
                    <a:spcPct val="0"/>
                  </a:spcAft>
                  <a:defRPr/>
                </a:pPr>
                <a:r>
                  <a:rPr lang="en-IN" sz="1517" b="1" dirty="0">
                    <a:solidFill>
                      <a:schemeClr val="tx2"/>
                    </a:solidFill>
                    <a:latin typeface="+mj-lt"/>
                  </a:rPr>
                  <a:t>Data Available</a:t>
                </a:r>
              </a:p>
            </p:txBody>
          </p:sp>
        </p:grpSp>
        <p:grpSp>
          <p:nvGrpSpPr>
            <p:cNvPr id="46" name="Group 45"/>
            <p:cNvGrpSpPr/>
            <p:nvPr/>
          </p:nvGrpSpPr>
          <p:grpSpPr>
            <a:xfrm>
              <a:off x="8421663" y="5083244"/>
              <a:ext cx="3960829" cy="1634795"/>
              <a:chOff x="689296" y="5254275"/>
              <a:chExt cx="3975430" cy="1634795"/>
            </a:xfrm>
          </p:grpSpPr>
          <p:sp>
            <p:nvSpPr>
              <p:cNvPr id="47" name="Rectangle 46"/>
              <p:cNvSpPr/>
              <p:nvPr/>
            </p:nvSpPr>
            <p:spPr>
              <a:xfrm>
                <a:off x="689296" y="5635026"/>
                <a:ext cx="3328138" cy="1254044"/>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946" indent="-270946" fontAlgn="base">
                  <a:spcBef>
                    <a:spcPct val="0"/>
                  </a:spcBef>
                  <a:spcAft>
                    <a:spcPct val="0"/>
                  </a:spcAft>
                  <a:buFont typeface="Arial" panose="020B0604020202020204" pitchFamily="34" charset="0"/>
                  <a:buChar char="•"/>
                  <a:defRPr/>
                </a:pPr>
                <a:r>
                  <a:rPr lang="en-US" sz="1327" b="1" dirty="0">
                    <a:solidFill>
                      <a:schemeClr val="tx1"/>
                    </a:solidFill>
                    <a:latin typeface="+mj-lt"/>
                  </a:rPr>
                  <a:t>Proactive intervention to reduce downtime</a:t>
                </a:r>
              </a:p>
              <a:p>
                <a:pPr marL="270946" indent="-270946" fontAlgn="base">
                  <a:spcBef>
                    <a:spcPct val="0"/>
                  </a:spcBef>
                  <a:spcAft>
                    <a:spcPct val="0"/>
                  </a:spcAft>
                  <a:buFont typeface="Arial" panose="020B0604020202020204" pitchFamily="34" charset="0"/>
                  <a:buChar char="•"/>
                  <a:defRPr/>
                </a:pPr>
                <a:r>
                  <a:rPr lang="en-US" sz="1327" b="1" dirty="0">
                    <a:solidFill>
                      <a:schemeClr val="tx1"/>
                    </a:solidFill>
                    <a:latin typeface="+mj-lt"/>
                  </a:rPr>
                  <a:t>Reduction in costs due to downtime repairs &amp; services</a:t>
                </a:r>
              </a:p>
              <a:p>
                <a:pPr marL="270946" indent="-270946" fontAlgn="base">
                  <a:spcBef>
                    <a:spcPct val="0"/>
                  </a:spcBef>
                  <a:spcAft>
                    <a:spcPct val="0"/>
                  </a:spcAft>
                  <a:buFont typeface="Arial" panose="020B0604020202020204" pitchFamily="34" charset="0"/>
                  <a:buChar char="•"/>
                  <a:defRPr/>
                </a:pPr>
                <a:r>
                  <a:rPr lang="en-US" sz="1327" b="1" dirty="0">
                    <a:solidFill>
                      <a:schemeClr val="tx1"/>
                    </a:solidFill>
                    <a:latin typeface="+mj-lt"/>
                  </a:rPr>
                  <a:t>Continuous User Comfort</a:t>
                </a:r>
                <a:endParaRPr lang="en-IN" sz="1327" b="1" dirty="0">
                  <a:solidFill>
                    <a:schemeClr val="tx1"/>
                  </a:solidFill>
                  <a:latin typeface="+mj-lt"/>
                </a:endParaRPr>
              </a:p>
            </p:txBody>
          </p:sp>
          <p:pic>
            <p:nvPicPr>
              <p:cNvPr id="48" name="Picture 4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89296" y="5254275"/>
                <a:ext cx="3328138" cy="363440"/>
              </a:xfrm>
              <a:prstGeom prst="rect">
                <a:avLst/>
              </a:prstGeom>
            </p:spPr>
          </p:pic>
          <p:sp>
            <p:nvSpPr>
              <p:cNvPr id="49" name="TextBox 48"/>
              <p:cNvSpPr txBox="1"/>
              <p:nvPr/>
            </p:nvSpPr>
            <p:spPr>
              <a:xfrm>
                <a:off x="1231899" y="5270643"/>
                <a:ext cx="3432827" cy="343612"/>
              </a:xfrm>
              <a:prstGeom prst="rect">
                <a:avLst/>
              </a:prstGeom>
              <a:noFill/>
            </p:spPr>
            <p:txBody>
              <a:bodyPr wrap="none" rtlCol="0">
                <a:spAutoFit/>
              </a:bodyPr>
              <a:lstStyle/>
              <a:p>
                <a:pPr defTabSz="867024" fontAlgn="base">
                  <a:spcBef>
                    <a:spcPct val="0"/>
                  </a:spcBef>
                  <a:spcAft>
                    <a:spcPct val="0"/>
                  </a:spcAft>
                  <a:defRPr/>
                </a:pPr>
                <a:r>
                  <a:rPr lang="en-IN" sz="1517" b="1" dirty="0">
                    <a:solidFill>
                      <a:schemeClr val="tx2"/>
                    </a:solidFill>
                    <a:latin typeface="+mj-lt"/>
                  </a:rPr>
                  <a:t>Benefits of Use-case  to HVAC Customer</a:t>
                </a:r>
              </a:p>
            </p:txBody>
          </p:sp>
        </p:grpSp>
      </p:grpSp>
      <p:sp>
        <p:nvSpPr>
          <p:cNvPr id="50" name="Rectangle 49"/>
          <p:cNvSpPr/>
          <p:nvPr/>
        </p:nvSpPr>
        <p:spPr>
          <a:xfrm>
            <a:off x="637341" y="1612334"/>
            <a:ext cx="10887908" cy="79188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867024" fontAlgn="base">
              <a:spcBef>
                <a:spcPct val="0"/>
              </a:spcBef>
              <a:spcAft>
                <a:spcPct val="0"/>
              </a:spcAft>
              <a:defRPr/>
            </a:pPr>
            <a:endParaRPr lang="en-IN" sz="3412">
              <a:solidFill>
                <a:srgbClr val="FFFFFF"/>
              </a:solidFill>
              <a:latin typeface="Calibri" panose="020F0502020204030204"/>
            </a:endParaRPr>
          </a:p>
        </p:txBody>
      </p:sp>
      <p:grpSp>
        <p:nvGrpSpPr>
          <p:cNvPr id="55" name="Group 54"/>
          <p:cNvGrpSpPr/>
          <p:nvPr/>
        </p:nvGrpSpPr>
        <p:grpSpPr>
          <a:xfrm>
            <a:off x="629362" y="1652191"/>
            <a:ext cx="10674141" cy="705001"/>
            <a:chOff x="257142" y="1531890"/>
            <a:chExt cx="11257883" cy="743556"/>
          </a:xfrm>
        </p:grpSpPr>
        <p:sp>
          <p:nvSpPr>
            <p:cNvPr id="51" name="Rectangle 50"/>
            <p:cNvSpPr/>
            <p:nvPr/>
          </p:nvSpPr>
          <p:spPr>
            <a:xfrm>
              <a:off x="1812128" y="1531890"/>
              <a:ext cx="9702897" cy="743556"/>
            </a:xfrm>
            <a:prstGeom prst="rect">
              <a:avLst/>
            </a:prstGeom>
          </p:spPr>
          <p:txBody>
            <a:bodyPr wrap="square">
              <a:spAutoFit/>
            </a:bodyPr>
            <a:lstStyle/>
            <a:p>
              <a:pPr algn="just" fontAlgn="base">
                <a:spcBef>
                  <a:spcPct val="0"/>
                </a:spcBef>
                <a:spcAft>
                  <a:spcPct val="0"/>
                </a:spcAft>
                <a:defRPr/>
              </a:pPr>
              <a:r>
                <a:rPr lang="en-US" sz="1327" kern="0" dirty="0">
                  <a:solidFill>
                    <a:srgbClr val="000000"/>
                  </a:solidFill>
                  <a:latin typeface="Calibri" panose="020F0502020204030204"/>
                </a:rPr>
                <a:t>HVAC systems plays a critical role in commercial properties and need to satisfy high availability requirements. </a:t>
              </a:r>
              <a:r>
                <a:rPr lang="en-US" sz="1327" kern="0" dirty="0">
                  <a:solidFill>
                    <a:srgbClr val="000000"/>
                  </a:solidFill>
                </a:rPr>
                <a:t>Unexpected failure of compressor  </a:t>
              </a:r>
              <a:r>
                <a:rPr lang="en-US" sz="1327" kern="0" dirty="0">
                  <a:solidFill>
                    <a:srgbClr val="000000"/>
                  </a:solidFill>
                  <a:latin typeface="Calibri" panose="020F0502020204030204"/>
                </a:rPr>
                <a:t>needs to be monitored to predict and avoid any interruption in operation. Providing an analytical solution to predict compressor failures and raising an early alarm will help in seamless operation. </a:t>
              </a:r>
              <a:endParaRPr lang="en-US" sz="1327" b="1" kern="0" dirty="0">
                <a:solidFill>
                  <a:srgbClr val="1565C0"/>
                </a:solidFill>
                <a:latin typeface="Calibri" panose="020F0502020204030204"/>
              </a:endParaRPr>
            </a:p>
          </p:txBody>
        </p:sp>
        <p:grpSp>
          <p:nvGrpSpPr>
            <p:cNvPr id="54" name="Group 53"/>
            <p:cNvGrpSpPr/>
            <p:nvPr/>
          </p:nvGrpSpPr>
          <p:grpSpPr>
            <a:xfrm>
              <a:off x="257142" y="1595228"/>
              <a:ext cx="1578571" cy="651516"/>
              <a:chOff x="257142" y="1595228"/>
              <a:chExt cx="1578571" cy="651516"/>
            </a:xfrm>
          </p:grpSpPr>
          <p:sp>
            <p:nvSpPr>
              <p:cNvPr id="52" name="TextBox 51"/>
              <p:cNvSpPr txBox="1"/>
              <p:nvPr/>
            </p:nvSpPr>
            <p:spPr>
              <a:xfrm>
                <a:off x="257142" y="1595228"/>
                <a:ext cx="1578571" cy="651516"/>
              </a:xfrm>
              <a:prstGeom prst="rect">
                <a:avLst/>
              </a:prstGeom>
              <a:noFill/>
            </p:spPr>
            <p:txBody>
              <a:bodyPr wrap="square" rtlCol="0">
                <a:spAutoFit/>
              </a:bodyPr>
              <a:lstStyle/>
              <a:p>
                <a:pPr algn="ctr" defTabSz="867024" fontAlgn="base">
                  <a:spcBef>
                    <a:spcPct val="0"/>
                  </a:spcBef>
                  <a:spcAft>
                    <a:spcPct val="0"/>
                  </a:spcAft>
                  <a:defRPr/>
                </a:pPr>
                <a:r>
                  <a:rPr lang="en-IN" sz="1707" b="1" kern="0" dirty="0">
                    <a:solidFill>
                      <a:srgbClr val="0000FF"/>
                    </a:solidFill>
                    <a:latin typeface="Calibri" panose="020F0502020204030204"/>
                  </a:rPr>
                  <a:t>Use Case Description</a:t>
                </a:r>
              </a:p>
            </p:txBody>
          </p:sp>
          <p:cxnSp>
            <p:nvCxnSpPr>
              <p:cNvPr id="53" name="Straight Connector 52"/>
              <p:cNvCxnSpPr/>
              <p:nvPr/>
            </p:nvCxnSpPr>
            <p:spPr>
              <a:xfrm>
                <a:off x="1706995" y="1615369"/>
                <a:ext cx="0" cy="619596"/>
              </a:xfrm>
              <a:prstGeom prst="line">
                <a:avLst/>
              </a:prstGeom>
              <a:ln>
                <a:solidFill>
                  <a:srgbClr val="000099"/>
                </a:solidFill>
              </a:ln>
              <a:effectLst/>
            </p:spPr>
            <p:style>
              <a:lnRef idx="2">
                <a:schemeClr val="accent1"/>
              </a:lnRef>
              <a:fillRef idx="0">
                <a:schemeClr val="accent1"/>
              </a:fillRef>
              <a:effectRef idx="1">
                <a:schemeClr val="accent1"/>
              </a:effectRef>
              <a:fontRef idx="minor">
                <a:schemeClr val="tx1"/>
              </a:fontRef>
            </p:style>
          </p:cxnSp>
        </p:grpSp>
      </p:grpSp>
      <p:grpSp>
        <p:nvGrpSpPr>
          <p:cNvPr id="178" name="Group 177"/>
          <p:cNvGrpSpPr/>
          <p:nvPr/>
        </p:nvGrpSpPr>
        <p:grpSpPr>
          <a:xfrm>
            <a:off x="426076" y="2467803"/>
            <a:ext cx="11303671" cy="2174022"/>
            <a:chOff x="190645" y="2564525"/>
            <a:chExt cx="11921841" cy="2292914"/>
          </a:xfrm>
        </p:grpSpPr>
        <p:sp>
          <p:nvSpPr>
            <p:cNvPr id="120" name="Rectangle 119"/>
            <p:cNvSpPr/>
            <p:nvPr/>
          </p:nvSpPr>
          <p:spPr bwMode="auto">
            <a:xfrm>
              <a:off x="573088" y="2616178"/>
              <a:ext cx="11539398" cy="2241261"/>
            </a:xfrm>
            <a:prstGeom prst="rect">
              <a:avLst/>
            </a:prstGeom>
            <a:solidFill>
              <a:schemeClr val="accent6">
                <a:lumMod val="20000"/>
                <a:lumOff val="80000"/>
              </a:schemeClr>
            </a:solidFill>
            <a:ln w="3175" cap="flat" cmpd="sng" algn="ctr">
              <a:noFill/>
              <a:prstDash val="solid"/>
              <a:miter lim="800000"/>
              <a:headEnd type="none" w="sm" len="sm"/>
              <a:tailEnd type="triangle" w="med" len="med"/>
            </a:ln>
            <a:effectLst/>
          </p:spPr>
          <p:txBody>
            <a:bodyPr vert="horz" wrap="none" lIns="86699" tIns="43349" rIns="86699" bIns="43349" numCol="1" rtlCol="0" anchor="t" anchorCtr="0" compatLnSpc="1">
              <a:prstTxWarp prst="textNoShape">
                <a:avLst/>
              </a:prstTxWarp>
            </a:bodyPr>
            <a:lstStyle/>
            <a:p>
              <a:pPr defTabSz="867024" fontAlgn="base">
                <a:spcBef>
                  <a:spcPct val="0"/>
                </a:spcBef>
                <a:spcAft>
                  <a:spcPct val="0"/>
                </a:spcAft>
                <a:defRPr/>
              </a:pPr>
              <a:endParaRPr lang="en-IN" sz="3413" kern="0">
                <a:solidFill>
                  <a:prstClr val="black"/>
                </a:solidFill>
                <a:latin typeface="Arial" charset="0"/>
              </a:endParaRPr>
            </a:p>
          </p:txBody>
        </p:sp>
        <p:grpSp>
          <p:nvGrpSpPr>
            <p:cNvPr id="121" name="Group 120"/>
            <p:cNvGrpSpPr/>
            <p:nvPr/>
          </p:nvGrpSpPr>
          <p:grpSpPr>
            <a:xfrm>
              <a:off x="927100" y="3015897"/>
              <a:ext cx="10969705" cy="1571291"/>
              <a:chOff x="189683" y="1193944"/>
              <a:chExt cx="11788663" cy="1310460"/>
            </a:xfrm>
          </p:grpSpPr>
          <p:grpSp>
            <p:nvGrpSpPr>
              <p:cNvPr id="123" name="Group 122"/>
              <p:cNvGrpSpPr/>
              <p:nvPr/>
            </p:nvGrpSpPr>
            <p:grpSpPr>
              <a:xfrm>
                <a:off x="8134320" y="1214754"/>
                <a:ext cx="1379981" cy="1107047"/>
                <a:chOff x="941546" y="1065385"/>
                <a:chExt cx="1379981" cy="1107047"/>
              </a:xfrm>
            </p:grpSpPr>
            <p:grpSp>
              <p:nvGrpSpPr>
                <p:cNvPr id="145" name="Group 144"/>
                <p:cNvGrpSpPr/>
                <p:nvPr/>
              </p:nvGrpSpPr>
              <p:grpSpPr>
                <a:xfrm>
                  <a:off x="941546" y="1065385"/>
                  <a:ext cx="1379981" cy="1107047"/>
                  <a:chOff x="732805" y="838201"/>
                  <a:chExt cx="1518374" cy="1339527"/>
                </a:xfrm>
              </p:grpSpPr>
              <p:sp>
                <p:nvSpPr>
                  <p:cNvPr id="147" name="Rounded Rectangle 146"/>
                  <p:cNvSpPr/>
                  <p:nvPr/>
                </p:nvSpPr>
                <p:spPr>
                  <a:xfrm>
                    <a:off x="732805" y="838201"/>
                    <a:ext cx="1518374" cy="1339527"/>
                  </a:xfrm>
                  <a:prstGeom prst="roundRect">
                    <a:avLst/>
                  </a:prstGeom>
                  <a:solidFill>
                    <a:srgbClr val="FFFFFF"/>
                  </a:solidFill>
                  <a:ln w="25400" cap="flat" cmpd="sng" algn="ctr">
                    <a:solidFill>
                      <a:srgbClr val="F39223"/>
                    </a:solidFill>
                    <a:prstDash val="solid"/>
                  </a:ln>
                  <a:effectLst/>
                </p:spPr>
                <p:txBody>
                  <a:bodyPr rtlCol="0" anchor="ctr"/>
                  <a:lstStyle/>
                  <a:p>
                    <a:pPr algn="ctr" defTabSz="867024" fontAlgn="base">
                      <a:spcBef>
                        <a:spcPct val="0"/>
                      </a:spcBef>
                      <a:spcAft>
                        <a:spcPct val="0"/>
                      </a:spcAft>
                      <a:defRPr/>
                    </a:pPr>
                    <a:endParaRPr lang="en-US" sz="3413" kern="0">
                      <a:solidFill>
                        <a:prstClr val="black"/>
                      </a:solidFill>
                    </a:endParaRPr>
                  </a:p>
                </p:txBody>
              </p:sp>
              <p:pic>
                <p:nvPicPr>
                  <p:cNvPr id="148" name="Picture 12" descr="C:\Program Files\Microsoft Office\MEDIA\CAGCAT10\j0292020.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6672" y="1014220"/>
                    <a:ext cx="460840" cy="437392"/>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12" descr="C:\Program Files\Microsoft Office\MEDIA\CAGCAT10\j0292020.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2473" y="1412150"/>
                    <a:ext cx="460840" cy="437392"/>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2" descr="C:\Program Files\Microsoft Office\MEDIA\CAGCAT10\j0292020.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2473" y="1024297"/>
                    <a:ext cx="460840" cy="437392"/>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2" descr="C:\Program Files\Microsoft Office\MEDIA\CAGCAT10\j0292020.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6672" y="1412150"/>
                    <a:ext cx="460840" cy="437392"/>
                  </a:xfrm>
                  <a:prstGeom prst="rect">
                    <a:avLst/>
                  </a:prstGeom>
                  <a:noFill/>
                  <a:extLst>
                    <a:ext uri="{909E8E84-426E-40DD-AFC4-6F175D3DCCD1}">
                      <a14:hiddenFill xmlns:a14="http://schemas.microsoft.com/office/drawing/2010/main">
                        <a:solidFill>
                          <a:srgbClr val="FFFFFF"/>
                        </a:solidFill>
                      </a14:hiddenFill>
                    </a:ext>
                  </a:extLst>
                </p:spPr>
              </p:pic>
            </p:grpSp>
            <p:sp>
              <p:nvSpPr>
                <p:cNvPr id="146" name="TextBox 145"/>
                <p:cNvSpPr txBox="1"/>
                <p:nvPr/>
              </p:nvSpPr>
              <p:spPr>
                <a:xfrm>
                  <a:off x="1039504" y="1912213"/>
                  <a:ext cx="1119566" cy="235249"/>
                </a:xfrm>
                <a:prstGeom prst="rect">
                  <a:avLst/>
                </a:prstGeom>
                <a:noFill/>
              </p:spPr>
              <p:txBody>
                <a:bodyPr wrap="none" rtlCol="0">
                  <a:spAutoFit/>
                </a:bodyPr>
                <a:lstStyle/>
                <a:p>
                  <a:pPr defTabSz="867024" fontAlgn="base">
                    <a:spcBef>
                      <a:spcPct val="0"/>
                    </a:spcBef>
                    <a:spcAft>
                      <a:spcPct val="0"/>
                    </a:spcAft>
                    <a:defRPr/>
                  </a:pPr>
                  <a:r>
                    <a:rPr lang="en-US" sz="1138" b="1" kern="0" dirty="0">
                      <a:solidFill>
                        <a:prstClr val="black"/>
                      </a:solidFill>
                    </a:rPr>
                    <a:t>Service Team</a:t>
                  </a:r>
                </a:p>
              </p:txBody>
            </p:sp>
          </p:grpSp>
          <p:sp>
            <p:nvSpPr>
              <p:cNvPr id="124" name="TextBox 123"/>
              <p:cNvSpPr txBox="1"/>
              <p:nvPr/>
            </p:nvSpPr>
            <p:spPr>
              <a:xfrm>
                <a:off x="189683" y="2090783"/>
                <a:ext cx="209379" cy="235249"/>
              </a:xfrm>
              <a:prstGeom prst="rect">
                <a:avLst/>
              </a:prstGeom>
              <a:noFill/>
            </p:spPr>
            <p:txBody>
              <a:bodyPr wrap="none" rtlCol="0">
                <a:spAutoFit/>
              </a:bodyPr>
              <a:lstStyle/>
              <a:p>
                <a:pPr defTabSz="867024" fontAlgn="base">
                  <a:spcBef>
                    <a:spcPct val="0"/>
                  </a:spcBef>
                  <a:spcAft>
                    <a:spcPct val="0"/>
                  </a:spcAft>
                  <a:defRPr/>
                </a:pPr>
                <a:endParaRPr lang="en-US" sz="1138" b="1" kern="0" dirty="0">
                  <a:solidFill>
                    <a:prstClr val="black"/>
                  </a:solidFill>
                </a:endParaRPr>
              </a:p>
            </p:txBody>
          </p:sp>
          <p:pic>
            <p:nvPicPr>
              <p:cNvPr id="125" name="Picture 11" descr="C:\Users\dinesh.sh\AppData\Local\Microsoft\Windows\Temporary Internet Files\Content.IE5\LIZI30WV\net-wan-cloud-12858-medium[1].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243244" y="1343899"/>
                <a:ext cx="2230826" cy="826248"/>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25"/>
              <p:cNvSpPr/>
              <p:nvPr/>
            </p:nvSpPr>
            <p:spPr>
              <a:xfrm>
                <a:off x="3706945" y="1619820"/>
                <a:ext cx="1344676" cy="340692"/>
              </a:xfrm>
              <a:prstGeom prst="rect">
                <a:avLst/>
              </a:prstGeom>
              <a:noFill/>
              <a:ln w="25400" cap="flat" cmpd="sng" algn="ctr">
                <a:noFill/>
                <a:prstDash val="solid"/>
              </a:ln>
              <a:effectLst/>
            </p:spPr>
            <p:txBody>
              <a:bodyPr rtlCol="0" anchor="ctr"/>
              <a:lstStyle/>
              <a:p>
                <a:pPr algn="ctr" defTabSz="867024" fontAlgn="base">
                  <a:spcBef>
                    <a:spcPct val="0"/>
                  </a:spcBef>
                  <a:spcAft>
                    <a:spcPct val="0"/>
                  </a:spcAft>
                  <a:defRPr/>
                </a:pPr>
                <a:r>
                  <a:rPr lang="en-US" sz="1138" b="1" kern="0" dirty="0">
                    <a:solidFill>
                      <a:prstClr val="black"/>
                    </a:solidFill>
                  </a:rPr>
                  <a:t> Data Available in cloud</a:t>
                </a:r>
              </a:p>
            </p:txBody>
          </p:sp>
          <p:cxnSp>
            <p:nvCxnSpPr>
              <p:cNvPr id="127" name="Straight Arrow Connector 126"/>
              <p:cNvCxnSpPr/>
              <p:nvPr/>
            </p:nvCxnSpPr>
            <p:spPr>
              <a:xfrm>
                <a:off x="1788460" y="1784094"/>
                <a:ext cx="1454784" cy="12145"/>
              </a:xfrm>
              <a:prstGeom prst="straightConnector1">
                <a:avLst/>
              </a:prstGeom>
              <a:noFill/>
              <a:ln w="12700" cap="flat" cmpd="sng" algn="ctr">
                <a:solidFill>
                  <a:sysClr val="windowText" lastClr="000000"/>
                </a:solidFill>
                <a:prstDash val="dash"/>
                <a:tailEnd type="triangle"/>
              </a:ln>
              <a:effectLst/>
            </p:spPr>
          </p:cxnSp>
          <p:sp>
            <p:nvSpPr>
              <p:cNvPr id="128" name="TextBox 127"/>
              <p:cNvSpPr txBox="1"/>
              <p:nvPr/>
            </p:nvSpPr>
            <p:spPr>
              <a:xfrm>
                <a:off x="1447707" y="1270951"/>
                <a:ext cx="2191817" cy="543310"/>
              </a:xfrm>
              <a:prstGeom prst="rect">
                <a:avLst/>
              </a:prstGeom>
              <a:noFill/>
            </p:spPr>
            <p:txBody>
              <a:bodyPr wrap="square" rtlCol="0">
                <a:spAutoFit/>
              </a:bodyPr>
              <a:lstStyle>
                <a:defPPr>
                  <a:defRPr lang="en-US"/>
                </a:defPPr>
                <a:lvl1pPr>
                  <a:defRPr sz="1200" b="1">
                    <a:solidFill>
                      <a:srgbClr val="002060"/>
                    </a:solidFill>
                  </a:defRPr>
                </a:lvl1pPr>
              </a:lstStyle>
              <a:p>
                <a:pPr algn="ctr" defTabSz="867024" fontAlgn="base">
                  <a:spcBef>
                    <a:spcPct val="0"/>
                  </a:spcBef>
                  <a:spcAft>
                    <a:spcPct val="0"/>
                  </a:spcAft>
                  <a:defRPr/>
                </a:pPr>
                <a:r>
                  <a:rPr lang="en-US" sz="1138" kern="0" dirty="0">
                    <a:solidFill>
                      <a:prstClr val="black"/>
                    </a:solidFill>
                  </a:rPr>
                  <a:t>Notification with</a:t>
                </a:r>
              </a:p>
              <a:p>
                <a:pPr algn="ctr" defTabSz="867024" fontAlgn="base">
                  <a:spcBef>
                    <a:spcPct val="0"/>
                  </a:spcBef>
                  <a:spcAft>
                    <a:spcPct val="0"/>
                  </a:spcAft>
                  <a:defRPr/>
                </a:pPr>
                <a:r>
                  <a:rPr lang="en-US" sz="1138" kern="0" dirty="0">
                    <a:solidFill>
                      <a:prstClr val="black"/>
                    </a:solidFill>
                  </a:rPr>
                  <a:t> all parameters predicting Stop condition</a:t>
                </a:r>
              </a:p>
            </p:txBody>
          </p:sp>
          <p:sp>
            <p:nvSpPr>
              <p:cNvPr id="129" name="TextBox 128"/>
              <p:cNvSpPr txBox="1"/>
              <p:nvPr/>
            </p:nvSpPr>
            <p:spPr>
              <a:xfrm>
                <a:off x="5521634" y="1484432"/>
                <a:ext cx="2431342" cy="389278"/>
              </a:xfrm>
              <a:prstGeom prst="rect">
                <a:avLst/>
              </a:prstGeom>
              <a:noFill/>
            </p:spPr>
            <p:txBody>
              <a:bodyPr wrap="square" rtlCol="0">
                <a:spAutoFit/>
              </a:bodyPr>
              <a:lstStyle>
                <a:defPPr>
                  <a:defRPr lang="en-US"/>
                </a:defPPr>
                <a:lvl1pPr>
                  <a:defRPr sz="1200" b="1">
                    <a:solidFill>
                      <a:srgbClr val="002060"/>
                    </a:solidFill>
                  </a:defRPr>
                </a:lvl1pPr>
              </a:lstStyle>
              <a:p>
                <a:pPr algn="ctr" defTabSz="867024" fontAlgn="base">
                  <a:spcBef>
                    <a:spcPct val="0"/>
                  </a:spcBef>
                  <a:spcAft>
                    <a:spcPct val="0"/>
                  </a:spcAft>
                  <a:defRPr/>
                </a:pPr>
                <a:r>
                  <a:rPr lang="en-US" sz="1138" kern="0" dirty="0">
                    <a:solidFill>
                      <a:prstClr val="black"/>
                    </a:solidFill>
                  </a:rPr>
                  <a:t>Alerts sent to Service Engineer</a:t>
                </a:r>
              </a:p>
              <a:p>
                <a:pPr algn="ctr" defTabSz="867024" fontAlgn="base">
                  <a:spcBef>
                    <a:spcPct val="0"/>
                  </a:spcBef>
                  <a:spcAft>
                    <a:spcPct val="0"/>
                  </a:spcAft>
                  <a:defRPr/>
                </a:pPr>
                <a:r>
                  <a:rPr lang="en-US" sz="1138" kern="0" dirty="0">
                    <a:solidFill>
                      <a:prstClr val="black"/>
                    </a:solidFill>
                  </a:rPr>
                  <a:t>Based on predictive algorithm</a:t>
                </a:r>
              </a:p>
            </p:txBody>
          </p:sp>
          <p:cxnSp>
            <p:nvCxnSpPr>
              <p:cNvPr id="130" name="Straight Arrow Connector 129"/>
              <p:cNvCxnSpPr/>
              <p:nvPr/>
            </p:nvCxnSpPr>
            <p:spPr>
              <a:xfrm>
                <a:off x="5510838" y="1891986"/>
                <a:ext cx="2266174" cy="14224"/>
              </a:xfrm>
              <a:prstGeom prst="straightConnector1">
                <a:avLst/>
              </a:prstGeom>
              <a:noFill/>
              <a:ln w="12700" cap="flat" cmpd="sng" algn="ctr">
                <a:solidFill>
                  <a:sysClr val="windowText" lastClr="000000"/>
                </a:solidFill>
                <a:prstDash val="dash"/>
                <a:tailEnd type="triangle"/>
              </a:ln>
              <a:effectLst/>
            </p:spPr>
          </p:cxnSp>
          <p:sp>
            <p:nvSpPr>
              <p:cNvPr id="134" name="TextBox 133"/>
              <p:cNvSpPr txBox="1"/>
              <p:nvPr/>
            </p:nvSpPr>
            <p:spPr>
              <a:xfrm>
                <a:off x="9638291" y="1193944"/>
                <a:ext cx="2340055" cy="697339"/>
              </a:xfrm>
              <a:prstGeom prst="rect">
                <a:avLst/>
              </a:prstGeom>
              <a:noFill/>
            </p:spPr>
            <p:txBody>
              <a:bodyPr wrap="square" rtlCol="0">
                <a:spAutoFit/>
              </a:bodyPr>
              <a:lstStyle>
                <a:defPPr>
                  <a:defRPr lang="en-US"/>
                </a:defPPr>
                <a:lvl1pPr>
                  <a:defRPr sz="1200" b="1">
                    <a:solidFill>
                      <a:srgbClr val="002060"/>
                    </a:solidFill>
                  </a:defRPr>
                </a:lvl1pPr>
              </a:lstStyle>
              <a:p>
                <a:pPr lvl="0" fontAlgn="base">
                  <a:spcBef>
                    <a:spcPct val="0"/>
                  </a:spcBef>
                  <a:spcAft>
                    <a:spcPct val="0"/>
                  </a:spcAft>
                  <a:defRPr/>
                </a:pPr>
                <a:r>
                  <a:rPr lang="en-US" sz="1138" kern="0" dirty="0">
                    <a:solidFill>
                      <a:prstClr val="black"/>
                    </a:solidFill>
                  </a:rPr>
                  <a:t>(Offline)</a:t>
                </a:r>
              </a:p>
              <a:p>
                <a:pPr marL="216756" indent="-216756" defTabSz="867024" fontAlgn="base">
                  <a:spcBef>
                    <a:spcPct val="0"/>
                  </a:spcBef>
                  <a:spcAft>
                    <a:spcPct val="0"/>
                  </a:spcAft>
                  <a:buFont typeface="+mj-lt"/>
                  <a:buAutoNum type="arabicPeriod"/>
                  <a:defRPr/>
                </a:pPr>
                <a:r>
                  <a:rPr lang="en-US" sz="1138" kern="0" dirty="0">
                    <a:solidFill>
                      <a:prstClr val="black"/>
                    </a:solidFill>
                  </a:rPr>
                  <a:t>Verify contract</a:t>
                </a:r>
              </a:p>
              <a:p>
                <a:pPr marL="216756" indent="-216756" defTabSz="867024" fontAlgn="base">
                  <a:spcBef>
                    <a:spcPct val="0"/>
                  </a:spcBef>
                  <a:spcAft>
                    <a:spcPct val="0"/>
                  </a:spcAft>
                  <a:buFont typeface="+mj-lt"/>
                  <a:buAutoNum type="arabicPeriod"/>
                  <a:defRPr/>
                </a:pPr>
                <a:r>
                  <a:rPr lang="en-US" sz="1138" kern="0" dirty="0">
                    <a:solidFill>
                      <a:prstClr val="black"/>
                    </a:solidFill>
                  </a:rPr>
                  <a:t>Validate Warranty </a:t>
                </a:r>
              </a:p>
              <a:p>
                <a:pPr marL="216756" indent="-216756" defTabSz="867024" fontAlgn="base">
                  <a:spcBef>
                    <a:spcPct val="0"/>
                  </a:spcBef>
                  <a:spcAft>
                    <a:spcPct val="0"/>
                  </a:spcAft>
                  <a:buFont typeface="+mj-lt"/>
                  <a:buAutoNum type="arabicPeriod"/>
                  <a:defRPr/>
                </a:pPr>
                <a:r>
                  <a:rPr lang="en-US" sz="1138" kern="0" dirty="0">
                    <a:solidFill>
                      <a:prstClr val="black"/>
                    </a:solidFill>
                  </a:rPr>
                  <a:t>Corrective Action</a:t>
                </a:r>
              </a:p>
            </p:txBody>
          </p:sp>
          <p:cxnSp>
            <p:nvCxnSpPr>
              <p:cNvPr id="143" name="Straight Arrow Connector 142"/>
              <p:cNvCxnSpPr/>
              <p:nvPr/>
            </p:nvCxnSpPr>
            <p:spPr>
              <a:xfrm flipH="1" flipV="1">
                <a:off x="1703533" y="2175296"/>
                <a:ext cx="6430788" cy="29004"/>
              </a:xfrm>
              <a:prstGeom prst="straightConnector1">
                <a:avLst/>
              </a:prstGeom>
              <a:noFill/>
              <a:ln w="12700" cap="flat" cmpd="sng" algn="ctr">
                <a:solidFill>
                  <a:sysClr val="windowText" lastClr="000000"/>
                </a:solidFill>
                <a:prstDash val="dash"/>
                <a:tailEnd type="triangle"/>
              </a:ln>
              <a:effectLst/>
            </p:spPr>
          </p:cxnSp>
          <p:sp>
            <p:nvSpPr>
              <p:cNvPr id="144" name="TextBox 143"/>
              <p:cNvSpPr txBox="1"/>
              <p:nvPr/>
            </p:nvSpPr>
            <p:spPr>
              <a:xfrm>
                <a:off x="4648909" y="2269155"/>
                <a:ext cx="2207473" cy="235249"/>
              </a:xfrm>
              <a:prstGeom prst="rect">
                <a:avLst/>
              </a:prstGeom>
              <a:noFill/>
            </p:spPr>
            <p:txBody>
              <a:bodyPr wrap="square" rtlCol="0">
                <a:spAutoFit/>
              </a:bodyPr>
              <a:lstStyle>
                <a:defPPr>
                  <a:defRPr lang="en-US"/>
                </a:defPPr>
                <a:lvl1pPr>
                  <a:defRPr sz="1200" b="1">
                    <a:solidFill>
                      <a:srgbClr val="002060"/>
                    </a:solidFill>
                  </a:defRPr>
                </a:lvl1pPr>
              </a:lstStyle>
              <a:p>
                <a:pPr algn="ctr" defTabSz="867024" fontAlgn="base">
                  <a:spcBef>
                    <a:spcPct val="0"/>
                  </a:spcBef>
                  <a:spcAft>
                    <a:spcPct val="0"/>
                  </a:spcAft>
                  <a:defRPr/>
                </a:pPr>
                <a:r>
                  <a:rPr lang="en-US" sz="1138" kern="0" dirty="0">
                    <a:solidFill>
                      <a:prstClr val="black"/>
                    </a:solidFill>
                  </a:rPr>
                  <a:t>Preventive / Corrective</a:t>
                </a:r>
              </a:p>
            </p:txBody>
          </p:sp>
        </p:grpSp>
        <p:sp>
          <p:nvSpPr>
            <p:cNvPr id="174" name="Rectangle 173"/>
            <p:cNvSpPr/>
            <p:nvPr/>
          </p:nvSpPr>
          <p:spPr bwMode="auto">
            <a:xfrm rot="16200000">
              <a:off x="-754188" y="3509358"/>
              <a:ext cx="2292914" cy="403248"/>
            </a:xfrm>
            <a:prstGeom prst="rect">
              <a:avLst/>
            </a:prstGeom>
            <a:solidFill>
              <a:srgbClr val="0066B3"/>
            </a:solidFill>
            <a:ln w="3175" cap="flat" cmpd="sng" algn="ctr">
              <a:noFill/>
              <a:prstDash val="solid"/>
              <a:miter lim="800000"/>
              <a:headEnd type="none" w="sm" len="sm"/>
              <a:tailEnd type="triangle" w="med" len="med"/>
            </a:ln>
            <a:effectLst/>
          </p:spPr>
          <p:txBody>
            <a:bodyPr vert="horz" wrap="none" lIns="86699" tIns="43349" rIns="86699" bIns="43349" numCol="1" rtlCol="0" anchor="ctr" anchorCtr="0" compatLnSpc="1">
              <a:prstTxWarp prst="textNoShape">
                <a:avLst/>
              </a:prstTxWarp>
            </a:bodyPr>
            <a:lstStyle/>
            <a:p>
              <a:pPr algn="ctr" defTabSz="867024" fontAlgn="base">
                <a:spcBef>
                  <a:spcPct val="0"/>
                </a:spcBef>
                <a:spcAft>
                  <a:spcPct val="0"/>
                </a:spcAft>
                <a:defRPr/>
              </a:pPr>
              <a:r>
                <a:rPr lang="en-IN" sz="1327" kern="0" dirty="0">
                  <a:solidFill>
                    <a:prstClr val="white"/>
                  </a:solidFill>
                  <a:latin typeface="Arial" charset="0"/>
                </a:rPr>
                <a:t>Compressor </a:t>
              </a:r>
            </a:p>
            <a:p>
              <a:pPr algn="ctr" defTabSz="867024" fontAlgn="base">
                <a:spcBef>
                  <a:spcPct val="0"/>
                </a:spcBef>
                <a:spcAft>
                  <a:spcPct val="0"/>
                </a:spcAft>
                <a:defRPr/>
              </a:pPr>
              <a:r>
                <a:rPr lang="en-IN" sz="1327" kern="0" dirty="0">
                  <a:solidFill>
                    <a:prstClr val="white"/>
                  </a:solidFill>
                  <a:latin typeface="Arial" charset="0"/>
                </a:rPr>
                <a:t>Failure Prediction</a:t>
              </a:r>
            </a:p>
          </p:txBody>
        </p:sp>
        <p:grpSp>
          <p:nvGrpSpPr>
            <p:cNvPr id="177" name="Group 176"/>
            <p:cNvGrpSpPr/>
            <p:nvPr/>
          </p:nvGrpSpPr>
          <p:grpSpPr>
            <a:xfrm>
              <a:off x="1032033" y="3467780"/>
              <a:ext cx="1119448" cy="916698"/>
              <a:chOff x="1032033" y="3467780"/>
              <a:chExt cx="1119448" cy="916698"/>
            </a:xfrm>
          </p:grpSpPr>
          <p:sp>
            <p:nvSpPr>
              <p:cNvPr id="175" name="TextBox 174"/>
              <p:cNvSpPr txBox="1"/>
              <p:nvPr/>
            </p:nvSpPr>
            <p:spPr>
              <a:xfrm>
                <a:off x="1032033" y="4102406"/>
                <a:ext cx="971266" cy="282072"/>
              </a:xfrm>
              <a:prstGeom prst="rect">
                <a:avLst/>
              </a:prstGeom>
              <a:noFill/>
            </p:spPr>
            <p:txBody>
              <a:bodyPr wrap="square" rtlCol="0">
                <a:spAutoFit/>
              </a:bodyPr>
              <a:lstStyle/>
              <a:p>
                <a:pPr algn="ctr" defTabSz="867024" fontAlgn="base">
                  <a:spcBef>
                    <a:spcPct val="0"/>
                  </a:spcBef>
                  <a:spcAft>
                    <a:spcPct val="0"/>
                  </a:spcAft>
                  <a:defRPr/>
                </a:pPr>
                <a:r>
                  <a:rPr lang="en-US" sz="1138" b="1" dirty="0">
                    <a:solidFill>
                      <a:srgbClr val="000000"/>
                    </a:solidFill>
                    <a:latin typeface="Calibri" panose="020F0502020204030204"/>
                  </a:rPr>
                  <a:t>Compressor</a:t>
                </a:r>
              </a:p>
            </p:txBody>
          </p:sp>
          <p:pic>
            <p:nvPicPr>
              <p:cNvPr id="176" name="Picture 1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126014" y="3467780"/>
                <a:ext cx="1025467" cy="696952"/>
              </a:xfrm>
              <a:prstGeom prst="rect">
                <a:avLst/>
              </a:prstGeom>
            </p:spPr>
          </p:pic>
        </p:grpSp>
      </p:grpSp>
      <p:pic>
        <p:nvPicPr>
          <p:cNvPr id="185" name="Picture 12" descr="C:\Program Files\Microsoft Office\MEDIA\CAGCAT10\j0292020.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0160" y="4012356"/>
            <a:ext cx="369532" cy="410955"/>
          </a:xfrm>
          <a:prstGeom prst="rect">
            <a:avLst/>
          </a:prstGeom>
          <a:noFill/>
          <a:extLst>
            <a:ext uri="{909E8E84-426E-40DD-AFC4-6F175D3DCCD1}">
              <a14:hiddenFill xmlns:a14="http://schemas.microsoft.com/office/drawing/2010/main">
                <a:solidFill>
                  <a:srgbClr val="FFFFFF"/>
                </a:solidFill>
              </a14:hiddenFill>
            </a:ext>
          </a:extLst>
        </p:spPr>
      </p:pic>
      <p:sp>
        <p:nvSpPr>
          <p:cNvPr id="186" name="TextBox 185"/>
          <p:cNvSpPr txBox="1"/>
          <p:nvPr/>
        </p:nvSpPr>
        <p:spPr>
          <a:xfrm>
            <a:off x="2384289" y="4354259"/>
            <a:ext cx="764953" cy="267446"/>
          </a:xfrm>
          <a:prstGeom prst="rect">
            <a:avLst/>
          </a:prstGeom>
          <a:noFill/>
        </p:spPr>
        <p:txBody>
          <a:bodyPr wrap="none" rtlCol="0">
            <a:spAutoFit/>
          </a:bodyPr>
          <a:lstStyle/>
          <a:p>
            <a:pPr defTabSz="867024" fontAlgn="base">
              <a:spcBef>
                <a:spcPct val="0"/>
              </a:spcBef>
              <a:spcAft>
                <a:spcPct val="0"/>
              </a:spcAft>
              <a:defRPr/>
            </a:pPr>
            <a:r>
              <a:rPr lang="en-US" sz="1138" b="1" kern="0" dirty="0">
                <a:solidFill>
                  <a:prstClr val="black"/>
                </a:solidFill>
              </a:rPr>
              <a:t>In-person</a:t>
            </a:r>
          </a:p>
        </p:txBody>
      </p:sp>
      <p:grpSp>
        <p:nvGrpSpPr>
          <p:cNvPr id="6" name="Group 5"/>
          <p:cNvGrpSpPr/>
          <p:nvPr/>
        </p:nvGrpSpPr>
        <p:grpSpPr>
          <a:xfrm>
            <a:off x="9482671" y="3715175"/>
            <a:ext cx="1524623" cy="925920"/>
            <a:chOff x="9667878" y="3730821"/>
            <a:chExt cx="1608001" cy="976555"/>
          </a:xfrm>
        </p:grpSpPr>
        <p:pic>
          <p:nvPicPr>
            <p:cNvPr id="60" name="Picture 59"/>
            <p:cNvPicPr>
              <a:picLocks noChangeAspect="1"/>
            </p:cNvPicPr>
            <p:nvPr/>
          </p:nvPicPr>
          <p:blipFill>
            <a:blip r:embed="rId6"/>
            <a:stretch>
              <a:fillRect/>
            </a:stretch>
          </p:blipFill>
          <p:spPr>
            <a:xfrm>
              <a:off x="9667878" y="3730821"/>
              <a:ext cx="1608001" cy="694483"/>
            </a:xfrm>
            <a:prstGeom prst="rect">
              <a:avLst/>
            </a:prstGeom>
          </p:spPr>
        </p:pic>
        <p:sp>
          <p:nvSpPr>
            <p:cNvPr id="64" name="TextBox 63"/>
            <p:cNvSpPr txBox="1"/>
            <p:nvPr/>
          </p:nvSpPr>
          <p:spPr>
            <a:xfrm>
              <a:off x="9967007" y="4425304"/>
              <a:ext cx="1072222" cy="282072"/>
            </a:xfrm>
            <a:prstGeom prst="rect">
              <a:avLst/>
            </a:prstGeom>
            <a:noFill/>
          </p:spPr>
          <p:txBody>
            <a:bodyPr wrap="none" rtlCol="0">
              <a:spAutoFit/>
            </a:bodyPr>
            <a:lstStyle/>
            <a:p>
              <a:pPr defTabSz="867024" fontAlgn="base">
                <a:spcBef>
                  <a:spcPct val="0"/>
                </a:spcBef>
                <a:spcAft>
                  <a:spcPct val="0"/>
                </a:spcAft>
                <a:defRPr/>
              </a:pPr>
              <a:r>
                <a:rPr lang="en-US" sz="1138" b="1" kern="0" dirty="0">
                  <a:solidFill>
                    <a:prstClr val="black"/>
                  </a:solidFill>
                </a:rPr>
                <a:t>Service Portal</a:t>
              </a:r>
            </a:p>
          </p:txBody>
        </p:sp>
      </p:grpSp>
    </p:spTree>
    <p:extLst>
      <p:ext uri="{BB962C8B-B14F-4D97-AF65-F5344CB8AC3E}">
        <p14:creationId xmlns:p14="http://schemas.microsoft.com/office/powerpoint/2010/main" val="541530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0" y="148247"/>
            <a:ext cx="12192000" cy="488207"/>
          </a:xfrm>
          <a:prstGeom prst="rect">
            <a:avLst/>
          </a:prstGeom>
          <a:solidFill>
            <a:schemeClr val="accent5">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p:cNvSpPr txBox="1">
            <a:spLocks/>
          </p:cNvSpPr>
          <p:nvPr/>
        </p:nvSpPr>
        <p:spPr>
          <a:xfrm>
            <a:off x="348851" y="160288"/>
            <a:ext cx="11018074" cy="532488"/>
          </a:xfrm>
          <a:prstGeom prst="rect">
            <a:avLst/>
          </a:prstGeom>
        </p:spPr>
        <p:txBody>
          <a:bodyPr vert="horz" lIns="0" tIns="0" rIns="0" bIns="0" rtlCol="0" anchor="ctr">
            <a:noAutofit/>
          </a:bodyPr>
          <a:lstStyle>
            <a:lvl1pPr defTabSz="515903">
              <a:spcBef>
                <a:spcPct val="0"/>
              </a:spcBef>
              <a:buNone/>
              <a:defRPr sz="1612" b="1">
                <a:latin typeface="Raleway"/>
                <a:ea typeface="+mj-ea"/>
                <a:cs typeface="Raleway"/>
              </a:defRPr>
            </a:lvl1pPr>
          </a:lstStyle>
          <a:p>
            <a:r>
              <a:rPr lang="en-US" sz="2133" dirty="0">
                <a:solidFill>
                  <a:schemeClr val="bg1"/>
                </a:solidFill>
                <a:latin typeface="Arial" panose="020B0604020202020204" pitchFamily="34" charset="0"/>
                <a:cs typeface="Arial" panose="020B0604020202020204" pitchFamily="34" charset="0"/>
              </a:rPr>
              <a:t>Case Study : Proposed Implementation </a:t>
            </a:r>
            <a:r>
              <a:rPr lang="en-IN" sz="2133" dirty="0">
                <a:solidFill>
                  <a:schemeClr val="bg1"/>
                </a:solidFill>
                <a:latin typeface="Arial" panose="020B0604020202020204" pitchFamily="34" charset="0"/>
                <a:cs typeface="Arial" panose="020B0604020202020204" pitchFamily="34" charset="0"/>
              </a:rPr>
              <a:t>Approach for Compressor Failure Prediction  </a:t>
            </a:r>
          </a:p>
        </p:txBody>
      </p:sp>
      <p:grpSp>
        <p:nvGrpSpPr>
          <p:cNvPr id="7" name="Group 6"/>
          <p:cNvGrpSpPr/>
          <p:nvPr/>
        </p:nvGrpSpPr>
        <p:grpSpPr>
          <a:xfrm>
            <a:off x="451184" y="1138297"/>
            <a:ext cx="11278908" cy="4669567"/>
            <a:chOff x="179805" y="1703488"/>
            <a:chExt cx="11895724" cy="4924934"/>
          </a:xfrm>
        </p:grpSpPr>
        <p:sp>
          <p:nvSpPr>
            <p:cNvPr id="29" name="Right Arrow 28"/>
            <p:cNvSpPr/>
            <p:nvPr/>
          </p:nvSpPr>
          <p:spPr bwMode="auto">
            <a:xfrm>
              <a:off x="7074784" y="2201912"/>
              <a:ext cx="468000" cy="229740"/>
            </a:xfrm>
            <a:prstGeom prst="rightArrow">
              <a:avLst/>
            </a:prstGeom>
            <a:solidFill>
              <a:srgbClr val="A27729"/>
            </a:solidFill>
            <a:ln w="3175" cap="flat" cmpd="sng" algn="ctr">
              <a:solidFill>
                <a:srgbClr val="A27729"/>
              </a:solidFill>
              <a:prstDash val="solid"/>
              <a:miter lim="800000"/>
              <a:headEnd type="none" w="sm" len="sm"/>
              <a:tailEnd type="triangle" w="med" len="med"/>
            </a:ln>
            <a:effectLst/>
          </p:spPr>
          <p:txBody>
            <a:bodyPr vert="horz" wrap="none" lIns="86676" tIns="43338" rIns="86676" bIns="43338" numCol="1" rtlCol="0" anchor="t" anchorCtr="0" compatLnSpc="1">
              <a:prstTxWarp prst="textNoShape">
                <a:avLst/>
              </a:prstTxWarp>
            </a:bodyPr>
            <a:lstStyle/>
            <a:p>
              <a:pPr defTabSz="867024" fontAlgn="base">
                <a:spcBef>
                  <a:spcPct val="0"/>
                </a:spcBef>
                <a:spcAft>
                  <a:spcPct val="0"/>
                </a:spcAft>
                <a:defRPr/>
              </a:pPr>
              <a:endParaRPr lang="en-US" sz="3412">
                <a:solidFill>
                  <a:srgbClr val="000000"/>
                </a:solidFill>
                <a:latin typeface="Calibri" panose="020F0502020204030204"/>
              </a:endParaRPr>
            </a:p>
          </p:txBody>
        </p:sp>
        <p:sp>
          <p:nvSpPr>
            <p:cNvPr id="31" name="Rectangle 30"/>
            <p:cNvSpPr/>
            <p:nvPr/>
          </p:nvSpPr>
          <p:spPr>
            <a:xfrm>
              <a:off x="4936564" y="2715967"/>
              <a:ext cx="1891250" cy="836136"/>
            </a:xfrm>
            <a:prstGeom prst="rect">
              <a:avLst/>
            </a:prstGeom>
          </p:spPr>
          <p:txBody>
            <a:bodyPr wrap="square">
              <a:spAutoFit/>
            </a:bodyPr>
            <a:lstStyle/>
            <a:p>
              <a:pPr marL="162567" indent="-162567" defTabSz="867024" fontAlgn="base">
                <a:spcBef>
                  <a:spcPct val="0"/>
                </a:spcBef>
                <a:spcAft>
                  <a:spcPct val="0"/>
                </a:spcAft>
                <a:buFont typeface="Arial" panose="020B0604020202020204" pitchFamily="34" charset="0"/>
                <a:buChar char="•"/>
                <a:defRPr/>
              </a:pPr>
              <a:r>
                <a:rPr lang="en-US" sz="1138" kern="0" dirty="0">
                  <a:solidFill>
                    <a:srgbClr val="000000"/>
                  </a:solidFill>
                  <a:latin typeface="Calibri" panose="020F0502020204030204"/>
                </a:rPr>
                <a:t>Data validation</a:t>
              </a:r>
            </a:p>
            <a:p>
              <a:pPr marL="162567" indent="-162567" defTabSz="867024" fontAlgn="base">
                <a:spcBef>
                  <a:spcPct val="0"/>
                </a:spcBef>
                <a:spcAft>
                  <a:spcPct val="0"/>
                </a:spcAft>
                <a:buFont typeface="Arial" panose="020B0604020202020204" pitchFamily="34" charset="0"/>
                <a:buChar char="•"/>
                <a:defRPr/>
              </a:pPr>
              <a:r>
                <a:rPr lang="en-US" sz="1138" kern="0" dirty="0">
                  <a:solidFill>
                    <a:srgbClr val="000000"/>
                  </a:solidFill>
                  <a:latin typeface="Calibri" panose="020F0502020204030204"/>
                </a:rPr>
                <a:t>Missing value Analysis</a:t>
              </a:r>
            </a:p>
            <a:p>
              <a:pPr marL="162567" indent="-162567" defTabSz="867024" fontAlgn="base">
                <a:spcBef>
                  <a:spcPct val="0"/>
                </a:spcBef>
                <a:spcAft>
                  <a:spcPct val="0"/>
                </a:spcAft>
                <a:buFont typeface="Arial" panose="020B0604020202020204" pitchFamily="34" charset="0"/>
                <a:buChar char="•"/>
                <a:defRPr/>
              </a:pPr>
              <a:r>
                <a:rPr lang="en-US" sz="1138" kern="0" dirty="0">
                  <a:solidFill>
                    <a:srgbClr val="000000"/>
                  </a:solidFill>
                  <a:latin typeface="Calibri" panose="020F0502020204030204"/>
                </a:rPr>
                <a:t>Outlier Analysis</a:t>
              </a:r>
            </a:p>
            <a:p>
              <a:pPr marL="162567" indent="-162567" defTabSz="867024" fontAlgn="base">
                <a:spcBef>
                  <a:spcPct val="0"/>
                </a:spcBef>
                <a:spcAft>
                  <a:spcPct val="0"/>
                </a:spcAft>
                <a:buFont typeface="Arial" panose="020B0604020202020204" pitchFamily="34" charset="0"/>
                <a:buChar char="•"/>
                <a:defRPr/>
              </a:pPr>
              <a:r>
                <a:rPr lang="en-US" sz="1138" kern="0" dirty="0">
                  <a:solidFill>
                    <a:srgbClr val="000000"/>
                  </a:solidFill>
                  <a:latin typeface="Calibri" panose="020F0502020204030204"/>
                </a:rPr>
                <a:t>Data Transformation</a:t>
              </a:r>
              <a:endParaRPr lang="en-IN" sz="1138" dirty="0">
                <a:solidFill>
                  <a:srgbClr val="000000"/>
                </a:solidFill>
                <a:latin typeface="Calibri" panose="020F0502020204030204"/>
              </a:endParaRPr>
            </a:p>
          </p:txBody>
        </p:sp>
        <p:grpSp>
          <p:nvGrpSpPr>
            <p:cNvPr id="2" name="Group 1"/>
            <p:cNvGrpSpPr/>
            <p:nvPr/>
          </p:nvGrpSpPr>
          <p:grpSpPr>
            <a:xfrm>
              <a:off x="5036041" y="1964640"/>
              <a:ext cx="1880076" cy="704284"/>
              <a:chOff x="2902449" y="2100475"/>
              <a:chExt cx="1880076" cy="704284"/>
            </a:xfrm>
          </p:grpSpPr>
          <p:sp>
            <p:nvSpPr>
              <p:cNvPr id="28" name="Rounded Rectangle 27"/>
              <p:cNvSpPr/>
              <p:nvPr/>
            </p:nvSpPr>
            <p:spPr bwMode="auto">
              <a:xfrm>
                <a:off x="2946771" y="2123226"/>
                <a:ext cx="1835754" cy="681533"/>
              </a:xfrm>
              <a:prstGeom prst="roundRect">
                <a:avLst/>
              </a:prstGeom>
              <a:solidFill>
                <a:srgbClr val="1268B3">
                  <a:lumMod val="20000"/>
                  <a:lumOff val="80000"/>
                </a:srgbClr>
              </a:solidFill>
              <a:ln w="3175" cap="flat" cmpd="sng" algn="ctr">
                <a:solidFill>
                  <a:srgbClr val="1268B3">
                    <a:lumMod val="40000"/>
                    <a:lumOff val="60000"/>
                  </a:srgbClr>
                </a:solidFill>
                <a:prstDash val="solid"/>
                <a:miter lim="800000"/>
                <a:headEnd type="none" w="sm" len="sm"/>
                <a:tailEnd type="triangle" w="med" len="med"/>
              </a:ln>
              <a:effectLst/>
            </p:spPr>
            <p:txBody>
              <a:bodyPr vert="horz" wrap="none" lIns="86676" tIns="43338" rIns="86676" bIns="43338" numCol="1" rtlCol="0" anchor="t" anchorCtr="0" compatLnSpc="1">
                <a:prstTxWarp prst="textNoShape">
                  <a:avLst/>
                </a:prstTxWarp>
              </a:bodyPr>
              <a:lstStyle/>
              <a:p>
                <a:pPr algn="ctr" defTabSz="867024" fontAlgn="base">
                  <a:spcBef>
                    <a:spcPct val="0"/>
                  </a:spcBef>
                  <a:spcAft>
                    <a:spcPct val="0"/>
                  </a:spcAft>
                  <a:defRPr/>
                </a:pPr>
                <a:r>
                  <a:rPr lang="en-US" sz="1517" kern="0" dirty="0">
                    <a:solidFill>
                      <a:srgbClr val="F89521">
                        <a:lumMod val="75000"/>
                      </a:srgbClr>
                    </a:solidFill>
                    <a:latin typeface="Calibri" panose="020F0502020204030204"/>
                  </a:rPr>
                  <a:t>    Pre-Processing </a:t>
                </a:r>
              </a:p>
            </p:txBody>
          </p:sp>
          <p:sp>
            <p:nvSpPr>
              <p:cNvPr id="34" name="Oval 33"/>
              <p:cNvSpPr/>
              <p:nvPr/>
            </p:nvSpPr>
            <p:spPr bwMode="auto">
              <a:xfrm>
                <a:off x="2902449" y="2100475"/>
                <a:ext cx="395682" cy="395682"/>
              </a:xfrm>
              <a:prstGeom prst="ellipse">
                <a:avLst/>
              </a:prstGeom>
              <a:solidFill>
                <a:srgbClr val="3898B2"/>
              </a:solidFill>
              <a:ln w="3175" cap="flat" cmpd="sng" algn="ctr">
                <a:noFill/>
                <a:prstDash val="solid"/>
                <a:miter lim="800000"/>
                <a:headEnd type="none" w="sm" len="sm"/>
                <a:tailEnd type="triangle" w="med" len="med"/>
              </a:ln>
              <a:effectLst/>
            </p:spPr>
            <p:txBody>
              <a:bodyPr vert="horz" wrap="none" lIns="86676" tIns="43338" rIns="86676" bIns="43338" numCol="1" rtlCol="0" anchor="ctr" anchorCtr="0" compatLnSpc="1">
                <a:prstTxWarp prst="textNoShape">
                  <a:avLst/>
                </a:prstTxWarp>
              </a:bodyPr>
              <a:lstStyle/>
              <a:p>
                <a:pPr algn="ctr" defTabSz="867024" fontAlgn="base">
                  <a:spcBef>
                    <a:spcPct val="0"/>
                  </a:spcBef>
                  <a:spcAft>
                    <a:spcPct val="0"/>
                  </a:spcAft>
                  <a:defRPr/>
                </a:pPr>
                <a:r>
                  <a:rPr lang="en-IN" sz="1895" kern="0" dirty="0">
                    <a:solidFill>
                      <a:prstClr val="white"/>
                    </a:solidFill>
                    <a:latin typeface="Calibri" panose="020F0502020204030204"/>
                  </a:rPr>
                  <a:t>2</a:t>
                </a:r>
              </a:p>
            </p:txBody>
          </p:sp>
        </p:grpSp>
        <p:sp>
          <p:nvSpPr>
            <p:cNvPr id="43" name="Rectangle 42"/>
            <p:cNvSpPr/>
            <p:nvPr/>
          </p:nvSpPr>
          <p:spPr>
            <a:xfrm>
              <a:off x="7356688" y="2715967"/>
              <a:ext cx="2365187" cy="2128956"/>
            </a:xfrm>
            <a:prstGeom prst="rect">
              <a:avLst/>
            </a:prstGeom>
          </p:spPr>
          <p:txBody>
            <a:bodyPr wrap="square">
              <a:spAutoFit/>
            </a:bodyPr>
            <a:lstStyle/>
            <a:p>
              <a:pPr marL="162567" indent="-162567" defTabSz="867024" fontAlgn="base">
                <a:spcBef>
                  <a:spcPct val="0"/>
                </a:spcBef>
                <a:spcAft>
                  <a:spcPct val="0"/>
                </a:spcAft>
                <a:buFont typeface="Arial" panose="020B0604020202020204" pitchFamily="34" charset="0"/>
                <a:buChar char="•"/>
                <a:defRPr/>
              </a:pPr>
              <a:r>
                <a:rPr lang="en-US" sz="1138" kern="0" dirty="0">
                  <a:solidFill>
                    <a:srgbClr val="000000"/>
                  </a:solidFill>
                  <a:latin typeface="Calibri" panose="020F0502020204030204"/>
                </a:rPr>
                <a:t>Prepare Train and Test data using Stratified Random Sampling, so that failure and non-failure cases will have equal representation in train and test data.</a:t>
              </a:r>
            </a:p>
            <a:p>
              <a:pPr marL="162567" indent="-162567" defTabSz="867024" fontAlgn="base">
                <a:spcBef>
                  <a:spcPct val="0"/>
                </a:spcBef>
                <a:spcAft>
                  <a:spcPct val="0"/>
                </a:spcAft>
                <a:buFont typeface="Arial" panose="020B0604020202020204" pitchFamily="34" charset="0"/>
                <a:buChar char="•"/>
                <a:defRPr/>
              </a:pPr>
              <a:r>
                <a:rPr lang="en-US" sz="1138" kern="0" dirty="0">
                  <a:solidFill>
                    <a:srgbClr val="000000"/>
                  </a:solidFill>
                  <a:latin typeface="Calibri" panose="020F0502020204030204"/>
                </a:rPr>
                <a:t>Build supervised ML model using </a:t>
              </a:r>
              <a:r>
                <a:rPr lang="en-US" sz="1138" kern="0" dirty="0" err="1">
                  <a:solidFill>
                    <a:srgbClr val="000000"/>
                  </a:solidFill>
                  <a:latin typeface="Calibri" panose="020F0502020204030204"/>
                </a:rPr>
                <a:t>XGBoost</a:t>
              </a:r>
              <a:r>
                <a:rPr lang="en-US" sz="1138" kern="0" dirty="0">
                  <a:solidFill>
                    <a:srgbClr val="000000"/>
                  </a:solidFill>
                  <a:latin typeface="Calibri" panose="020F0502020204030204"/>
                </a:rPr>
                <a:t>, SVM, Logistic Regression on train data</a:t>
              </a:r>
            </a:p>
            <a:p>
              <a:pPr marL="162567" indent="-162567" defTabSz="867024" fontAlgn="base">
                <a:spcBef>
                  <a:spcPct val="0"/>
                </a:spcBef>
                <a:spcAft>
                  <a:spcPct val="0"/>
                </a:spcAft>
                <a:buFont typeface="Arial" panose="020B0604020202020204" pitchFamily="34" charset="0"/>
                <a:buChar char="•"/>
                <a:defRPr/>
              </a:pPr>
              <a:r>
                <a:rPr lang="en-US" sz="1138" kern="0" dirty="0">
                  <a:solidFill>
                    <a:srgbClr val="000000"/>
                  </a:solidFill>
                  <a:latin typeface="Calibri" panose="020F0502020204030204"/>
                </a:rPr>
                <a:t>Tune the model parameters for optimal prediction power</a:t>
              </a:r>
            </a:p>
          </p:txBody>
        </p:sp>
        <p:sp>
          <p:nvSpPr>
            <p:cNvPr id="46" name="Right Arrow 45"/>
            <p:cNvSpPr/>
            <p:nvPr/>
          </p:nvSpPr>
          <p:spPr bwMode="auto">
            <a:xfrm rot="5400000">
              <a:off x="10984919" y="3348146"/>
              <a:ext cx="403440" cy="212397"/>
            </a:xfrm>
            <a:prstGeom prst="rightArrow">
              <a:avLst/>
            </a:prstGeom>
            <a:solidFill>
              <a:srgbClr val="A27729"/>
            </a:solidFill>
            <a:ln w="3175" cap="flat" cmpd="sng" algn="ctr">
              <a:solidFill>
                <a:srgbClr val="A27729"/>
              </a:solidFill>
              <a:prstDash val="solid"/>
              <a:miter lim="800000"/>
              <a:headEnd type="none" w="sm" len="sm"/>
              <a:tailEnd type="triangle" w="med" len="med"/>
            </a:ln>
            <a:effectLst/>
          </p:spPr>
          <p:txBody>
            <a:bodyPr vert="horz" wrap="none" lIns="86676" tIns="43338" rIns="86676" bIns="43338" numCol="1" rtlCol="0" anchor="t" anchorCtr="0" compatLnSpc="1">
              <a:prstTxWarp prst="textNoShape">
                <a:avLst/>
              </a:prstTxWarp>
            </a:bodyPr>
            <a:lstStyle/>
            <a:p>
              <a:pPr defTabSz="867024" fontAlgn="base">
                <a:spcBef>
                  <a:spcPct val="0"/>
                </a:spcBef>
                <a:spcAft>
                  <a:spcPct val="0"/>
                </a:spcAft>
                <a:defRPr/>
              </a:pPr>
              <a:endParaRPr lang="en-US" sz="3412">
                <a:solidFill>
                  <a:srgbClr val="000000"/>
                </a:solidFill>
                <a:latin typeface="Calibri" panose="020F0502020204030204"/>
              </a:endParaRPr>
            </a:p>
          </p:txBody>
        </p:sp>
        <p:sp>
          <p:nvSpPr>
            <p:cNvPr id="48" name="Rectangle 47"/>
            <p:cNvSpPr/>
            <p:nvPr/>
          </p:nvSpPr>
          <p:spPr>
            <a:xfrm>
              <a:off x="10250750" y="2715967"/>
              <a:ext cx="1824779" cy="466759"/>
            </a:xfrm>
            <a:prstGeom prst="rect">
              <a:avLst/>
            </a:prstGeom>
          </p:spPr>
          <p:txBody>
            <a:bodyPr wrap="square">
              <a:spAutoFit/>
            </a:bodyPr>
            <a:lstStyle/>
            <a:p>
              <a:pPr marL="162567" indent="-162567" fontAlgn="base">
                <a:spcBef>
                  <a:spcPct val="0"/>
                </a:spcBef>
                <a:spcAft>
                  <a:spcPct val="0"/>
                </a:spcAft>
                <a:buFont typeface="Arial" panose="020B0604020202020204" pitchFamily="34" charset="0"/>
                <a:buChar char="•"/>
                <a:defRPr/>
              </a:pPr>
              <a:r>
                <a:rPr lang="en-US" sz="1138" kern="0" dirty="0">
                  <a:solidFill>
                    <a:srgbClr val="000000"/>
                  </a:solidFill>
                </a:rPr>
                <a:t>Evaluate the model accuracy on test data</a:t>
              </a:r>
            </a:p>
          </p:txBody>
        </p:sp>
        <p:grpSp>
          <p:nvGrpSpPr>
            <p:cNvPr id="3" name="Group 2"/>
            <p:cNvGrpSpPr/>
            <p:nvPr/>
          </p:nvGrpSpPr>
          <p:grpSpPr>
            <a:xfrm>
              <a:off x="7701451" y="1974179"/>
              <a:ext cx="1701112" cy="685207"/>
              <a:chOff x="5733451" y="2218066"/>
              <a:chExt cx="1701112" cy="685207"/>
            </a:xfrm>
          </p:grpSpPr>
          <p:sp>
            <p:nvSpPr>
              <p:cNvPr id="42" name="Rounded Rectangle 41"/>
              <p:cNvSpPr/>
              <p:nvPr/>
            </p:nvSpPr>
            <p:spPr bwMode="auto">
              <a:xfrm>
                <a:off x="5799417" y="2235670"/>
                <a:ext cx="1635146" cy="667603"/>
              </a:xfrm>
              <a:prstGeom prst="roundRect">
                <a:avLst/>
              </a:prstGeom>
              <a:solidFill>
                <a:srgbClr val="1268B3">
                  <a:lumMod val="20000"/>
                  <a:lumOff val="80000"/>
                </a:srgbClr>
              </a:solidFill>
              <a:ln w="3175" cap="flat" cmpd="sng" algn="ctr">
                <a:solidFill>
                  <a:srgbClr val="1268B3">
                    <a:lumMod val="40000"/>
                    <a:lumOff val="60000"/>
                  </a:srgbClr>
                </a:solidFill>
                <a:prstDash val="solid"/>
                <a:miter lim="800000"/>
                <a:headEnd type="none" w="sm" len="sm"/>
                <a:tailEnd type="triangle" w="med" len="med"/>
              </a:ln>
              <a:effectLst/>
            </p:spPr>
            <p:txBody>
              <a:bodyPr vert="horz" wrap="none" lIns="86676" tIns="43338" rIns="86676" bIns="43338" numCol="1" rtlCol="0" anchor="t" anchorCtr="0" compatLnSpc="1">
                <a:prstTxWarp prst="textNoShape">
                  <a:avLst/>
                </a:prstTxWarp>
              </a:bodyPr>
              <a:lstStyle/>
              <a:p>
                <a:pPr algn="ctr" defTabSz="867024" fontAlgn="base">
                  <a:spcBef>
                    <a:spcPct val="0"/>
                  </a:spcBef>
                  <a:spcAft>
                    <a:spcPct val="0"/>
                  </a:spcAft>
                  <a:defRPr/>
                </a:pPr>
                <a:r>
                  <a:rPr lang="en-US" sz="1517" kern="0" dirty="0">
                    <a:solidFill>
                      <a:srgbClr val="F89521">
                        <a:lumMod val="75000"/>
                      </a:srgbClr>
                    </a:solidFill>
                    <a:latin typeface="Calibri" panose="020F0502020204030204"/>
                  </a:rPr>
                  <a:t>Model </a:t>
                </a:r>
              </a:p>
              <a:p>
                <a:pPr algn="ctr" defTabSz="867024" fontAlgn="base">
                  <a:spcBef>
                    <a:spcPct val="0"/>
                  </a:spcBef>
                  <a:spcAft>
                    <a:spcPct val="0"/>
                  </a:spcAft>
                  <a:defRPr/>
                </a:pPr>
                <a:r>
                  <a:rPr lang="en-US" sz="1517" kern="0" dirty="0">
                    <a:solidFill>
                      <a:srgbClr val="F89521">
                        <a:lumMod val="75000"/>
                      </a:srgbClr>
                    </a:solidFill>
                    <a:latin typeface="Calibri" panose="020F0502020204030204"/>
                  </a:rPr>
                  <a:t>Building</a:t>
                </a:r>
              </a:p>
            </p:txBody>
          </p:sp>
          <p:sp>
            <p:nvSpPr>
              <p:cNvPr id="51" name="Oval 50"/>
              <p:cNvSpPr/>
              <p:nvPr/>
            </p:nvSpPr>
            <p:spPr bwMode="auto">
              <a:xfrm>
                <a:off x="5733451" y="2218066"/>
                <a:ext cx="395682" cy="395682"/>
              </a:xfrm>
              <a:prstGeom prst="ellipse">
                <a:avLst/>
              </a:prstGeom>
              <a:solidFill>
                <a:srgbClr val="3898B2"/>
              </a:solidFill>
              <a:ln w="3175" cap="flat" cmpd="sng" algn="ctr">
                <a:noFill/>
                <a:prstDash val="solid"/>
                <a:miter lim="800000"/>
                <a:headEnd type="none" w="sm" len="sm"/>
                <a:tailEnd type="triangle" w="med" len="med"/>
              </a:ln>
              <a:effectLst/>
            </p:spPr>
            <p:txBody>
              <a:bodyPr vert="horz" wrap="none" lIns="86676" tIns="43338" rIns="86676" bIns="43338" numCol="1" rtlCol="0" anchor="ctr" anchorCtr="0" compatLnSpc="1">
                <a:prstTxWarp prst="textNoShape">
                  <a:avLst/>
                </a:prstTxWarp>
              </a:bodyPr>
              <a:lstStyle/>
              <a:p>
                <a:pPr algn="ctr" defTabSz="867024" fontAlgn="base">
                  <a:spcBef>
                    <a:spcPct val="0"/>
                  </a:spcBef>
                  <a:spcAft>
                    <a:spcPct val="0"/>
                  </a:spcAft>
                  <a:defRPr/>
                </a:pPr>
                <a:r>
                  <a:rPr lang="en-IN" sz="1895" kern="0" dirty="0">
                    <a:solidFill>
                      <a:prstClr val="white"/>
                    </a:solidFill>
                    <a:latin typeface="Calibri" panose="020F0502020204030204"/>
                  </a:rPr>
                  <a:t>3</a:t>
                </a:r>
              </a:p>
            </p:txBody>
          </p:sp>
        </p:grpSp>
        <p:grpSp>
          <p:nvGrpSpPr>
            <p:cNvPr id="4" name="Group 3"/>
            <p:cNvGrpSpPr/>
            <p:nvPr/>
          </p:nvGrpSpPr>
          <p:grpSpPr>
            <a:xfrm>
              <a:off x="10187894" y="1982981"/>
              <a:ext cx="1698002" cy="667603"/>
              <a:chOff x="8388599" y="2288259"/>
              <a:chExt cx="1698002" cy="667603"/>
            </a:xfrm>
          </p:grpSpPr>
          <p:sp>
            <p:nvSpPr>
              <p:cNvPr id="45" name="Rounded Rectangle 44"/>
              <p:cNvSpPr/>
              <p:nvPr/>
            </p:nvSpPr>
            <p:spPr bwMode="auto">
              <a:xfrm>
                <a:off x="8451455" y="2288259"/>
                <a:ext cx="1635146" cy="667603"/>
              </a:xfrm>
              <a:prstGeom prst="roundRect">
                <a:avLst/>
              </a:prstGeom>
              <a:solidFill>
                <a:srgbClr val="1268B3">
                  <a:lumMod val="20000"/>
                  <a:lumOff val="80000"/>
                </a:srgbClr>
              </a:solidFill>
              <a:ln w="3175" cap="flat" cmpd="sng" algn="ctr">
                <a:solidFill>
                  <a:srgbClr val="1268B3">
                    <a:lumMod val="40000"/>
                    <a:lumOff val="60000"/>
                  </a:srgbClr>
                </a:solidFill>
                <a:prstDash val="solid"/>
                <a:miter lim="800000"/>
                <a:headEnd type="none" w="sm" len="sm"/>
                <a:tailEnd type="triangle" w="med" len="med"/>
              </a:ln>
              <a:effectLst/>
            </p:spPr>
            <p:txBody>
              <a:bodyPr vert="horz" wrap="none" lIns="86676" tIns="43338" rIns="86676" bIns="43338" numCol="1" rtlCol="0" anchor="t" anchorCtr="0" compatLnSpc="1">
                <a:prstTxWarp prst="textNoShape">
                  <a:avLst/>
                </a:prstTxWarp>
              </a:bodyPr>
              <a:lstStyle/>
              <a:p>
                <a:pPr algn="ctr" defTabSz="867024" fontAlgn="base">
                  <a:spcBef>
                    <a:spcPct val="0"/>
                  </a:spcBef>
                  <a:spcAft>
                    <a:spcPct val="0"/>
                  </a:spcAft>
                  <a:defRPr/>
                </a:pPr>
                <a:r>
                  <a:rPr lang="en-US" sz="1517" kern="0" dirty="0">
                    <a:solidFill>
                      <a:srgbClr val="F89521">
                        <a:lumMod val="75000"/>
                      </a:srgbClr>
                    </a:solidFill>
                    <a:latin typeface="Calibri" panose="020F0502020204030204"/>
                  </a:rPr>
                  <a:t>Model </a:t>
                </a:r>
              </a:p>
              <a:p>
                <a:pPr algn="ctr" defTabSz="867024" fontAlgn="base">
                  <a:spcBef>
                    <a:spcPct val="0"/>
                  </a:spcBef>
                  <a:spcAft>
                    <a:spcPct val="0"/>
                  </a:spcAft>
                  <a:defRPr/>
                </a:pPr>
                <a:r>
                  <a:rPr lang="en-US" sz="1517" kern="0" dirty="0">
                    <a:solidFill>
                      <a:srgbClr val="F89521">
                        <a:lumMod val="75000"/>
                      </a:srgbClr>
                    </a:solidFill>
                    <a:latin typeface="Calibri" panose="020F0502020204030204"/>
                  </a:rPr>
                  <a:t>    Validation</a:t>
                </a:r>
              </a:p>
            </p:txBody>
          </p:sp>
          <p:sp>
            <p:nvSpPr>
              <p:cNvPr id="52" name="Oval 51"/>
              <p:cNvSpPr/>
              <p:nvPr/>
            </p:nvSpPr>
            <p:spPr bwMode="auto">
              <a:xfrm>
                <a:off x="8388599" y="2290358"/>
                <a:ext cx="395682" cy="395682"/>
              </a:xfrm>
              <a:prstGeom prst="ellipse">
                <a:avLst/>
              </a:prstGeom>
              <a:solidFill>
                <a:srgbClr val="3898B2"/>
              </a:solidFill>
              <a:ln w="3175" cap="flat" cmpd="sng" algn="ctr">
                <a:noFill/>
                <a:prstDash val="solid"/>
                <a:miter lim="800000"/>
                <a:headEnd type="none" w="sm" len="sm"/>
                <a:tailEnd type="triangle" w="med" len="med"/>
              </a:ln>
              <a:effectLst/>
            </p:spPr>
            <p:txBody>
              <a:bodyPr vert="horz" wrap="none" lIns="86676" tIns="43338" rIns="86676" bIns="43338" numCol="1" rtlCol="0" anchor="ctr" anchorCtr="0" compatLnSpc="1">
                <a:prstTxWarp prst="textNoShape">
                  <a:avLst/>
                </a:prstTxWarp>
              </a:bodyPr>
              <a:lstStyle/>
              <a:p>
                <a:pPr algn="ctr" defTabSz="867024" fontAlgn="base">
                  <a:spcBef>
                    <a:spcPct val="0"/>
                  </a:spcBef>
                  <a:spcAft>
                    <a:spcPct val="0"/>
                  </a:spcAft>
                  <a:defRPr/>
                </a:pPr>
                <a:r>
                  <a:rPr lang="en-IN" sz="1895" kern="0" dirty="0">
                    <a:solidFill>
                      <a:prstClr val="white"/>
                    </a:solidFill>
                    <a:latin typeface="Calibri" panose="020F0502020204030204"/>
                  </a:rPr>
                  <a:t>4</a:t>
                </a:r>
              </a:p>
            </p:txBody>
          </p:sp>
        </p:grpSp>
        <p:sp>
          <p:nvSpPr>
            <p:cNvPr id="91" name="Right Arrow 90"/>
            <p:cNvSpPr/>
            <p:nvPr/>
          </p:nvSpPr>
          <p:spPr bwMode="auto">
            <a:xfrm>
              <a:off x="9561230" y="2201912"/>
              <a:ext cx="468000" cy="229740"/>
            </a:xfrm>
            <a:prstGeom prst="rightArrow">
              <a:avLst/>
            </a:prstGeom>
            <a:solidFill>
              <a:srgbClr val="A27729"/>
            </a:solidFill>
            <a:ln w="3175" cap="flat" cmpd="sng" algn="ctr">
              <a:solidFill>
                <a:srgbClr val="A27729"/>
              </a:solidFill>
              <a:prstDash val="solid"/>
              <a:miter lim="800000"/>
              <a:headEnd type="none" w="sm" len="sm"/>
              <a:tailEnd type="triangle" w="med" len="med"/>
            </a:ln>
            <a:effectLst/>
          </p:spPr>
          <p:txBody>
            <a:bodyPr vert="horz" wrap="none" lIns="86676" tIns="43338" rIns="86676" bIns="43338" numCol="1" rtlCol="0" anchor="t" anchorCtr="0" compatLnSpc="1">
              <a:prstTxWarp prst="textNoShape">
                <a:avLst/>
              </a:prstTxWarp>
            </a:bodyPr>
            <a:lstStyle/>
            <a:p>
              <a:pPr defTabSz="867024" fontAlgn="base">
                <a:spcBef>
                  <a:spcPct val="0"/>
                </a:spcBef>
                <a:spcAft>
                  <a:spcPct val="0"/>
                </a:spcAft>
                <a:defRPr/>
              </a:pPr>
              <a:endParaRPr lang="en-US" sz="3412">
                <a:solidFill>
                  <a:srgbClr val="000000"/>
                </a:solidFill>
                <a:latin typeface="Calibri" panose="020F0502020204030204"/>
              </a:endParaRPr>
            </a:p>
          </p:txBody>
        </p:sp>
        <p:sp>
          <p:nvSpPr>
            <p:cNvPr id="92" name="TextBox 91"/>
            <p:cNvSpPr txBox="1"/>
            <p:nvPr/>
          </p:nvSpPr>
          <p:spPr>
            <a:xfrm>
              <a:off x="10187893" y="4472735"/>
              <a:ext cx="1855424" cy="1205513"/>
            </a:xfrm>
            <a:prstGeom prst="rect">
              <a:avLst/>
            </a:prstGeom>
            <a:noFill/>
          </p:spPr>
          <p:txBody>
            <a:bodyPr wrap="square" rtlCol="0">
              <a:spAutoFit/>
            </a:bodyPr>
            <a:lstStyle/>
            <a:p>
              <a:pPr marL="162567" indent="-162567" defTabSz="867024" fontAlgn="base">
                <a:spcBef>
                  <a:spcPct val="0"/>
                </a:spcBef>
                <a:spcAft>
                  <a:spcPct val="0"/>
                </a:spcAft>
                <a:buFont typeface="Arial" panose="020B0604020202020204" pitchFamily="34" charset="0"/>
                <a:buChar char="•"/>
                <a:defRPr/>
              </a:pPr>
              <a:r>
                <a:rPr lang="en-IN" sz="1138" dirty="0">
                  <a:solidFill>
                    <a:srgbClr val="000000"/>
                  </a:solidFill>
                  <a:latin typeface="+mj-lt"/>
                </a:rPr>
                <a:t>Deploy the model through PMML or any alternative approach to predict the failure cases and to raise early alarm of compressor failure</a:t>
              </a:r>
              <a:endParaRPr lang="en-US" sz="1138" kern="0" dirty="0">
                <a:solidFill>
                  <a:srgbClr val="000000"/>
                </a:solidFill>
                <a:latin typeface="+mj-lt"/>
              </a:endParaRPr>
            </a:p>
          </p:txBody>
        </p:sp>
        <p:grpSp>
          <p:nvGrpSpPr>
            <p:cNvPr id="57" name="Group 56"/>
            <p:cNvGrpSpPr/>
            <p:nvPr/>
          </p:nvGrpSpPr>
          <p:grpSpPr>
            <a:xfrm>
              <a:off x="2370631" y="1964640"/>
              <a:ext cx="1880076" cy="704284"/>
              <a:chOff x="2902449" y="2100475"/>
              <a:chExt cx="1880076" cy="704284"/>
            </a:xfrm>
          </p:grpSpPr>
          <p:sp>
            <p:nvSpPr>
              <p:cNvPr id="58" name="Rounded Rectangle 57"/>
              <p:cNvSpPr/>
              <p:nvPr/>
            </p:nvSpPr>
            <p:spPr bwMode="auto">
              <a:xfrm>
                <a:off x="2946771" y="2123226"/>
                <a:ext cx="1835754" cy="681533"/>
              </a:xfrm>
              <a:prstGeom prst="roundRect">
                <a:avLst/>
              </a:prstGeom>
              <a:solidFill>
                <a:srgbClr val="1268B3">
                  <a:lumMod val="20000"/>
                  <a:lumOff val="80000"/>
                </a:srgbClr>
              </a:solidFill>
              <a:ln w="3175" cap="flat" cmpd="sng" algn="ctr">
                <a:solidFill>
                  <a:srgbClr val="1268B3">
                    <a:lumMod val="40000"/>
                    <a:lumOff val="60000"/>
                  </a:srgbClr>
                </a:solidFill>
                <a:prstDash val="solid"/>
                <a:miter lim="800000"/>
                <a:headEnd type="none" w="sm" len="sm"/>
                <a:tailEnd type="triangle" w="med" len="med"/>
              </a:ln>
              <a:effectLst/>
            </p:spPr>
            <p:txBody>
              <a:bodyPr vert="horz" wrap="none" lIns="86676" tIns="43338" rIns="86676" bIns="43338" numCol="1" rtlCol="0" anchor="t" anchorCtr="0" compatLnSpc="1">
                <a:prstTxWarp prst="textNoShape">
                  <a:avLst/>
                </a:prstTxWarp>
              </a:bodyPr>
              <a:lstStyle/>
              <a:p>
                <a:pPr algn="ctr" defTabSz="867024" fontAlgn="base">
                  <a:spcBef>
                    <a:spcPct val="0"/>
                  </a:spcBef>
                  <a:spcAft>
                    <a:spcPct val="0"/>
                  </a:spcAft>
                  <a:defRPr/>
                </a:pPr>
                <a:r>
                  <a:rPr lang="en-US" sz="1517" kern="0" dirty="0">
                    <a:solidFill>
                      <a:srgbClr val="F89521">
                        <a:lumMod val="75000"/>
                      </a:srgbClr>
                    </a:solidFill>
                    <a:latin typeface="Calibri" panose="020F0502020204030204"/>
                  </a:rPr>
                  <a:t>Data</a:t>
                </a:r>
                <a:br>
                  <a:rPr lang="en-US" sz="1517" kern="0" dirty="0">
                    <a:solidFill>
                      <a:srgbClr val="F89521">
                        <a:lumMod val="75000"/>
                      </a:srgbClr>
                    </a:solidFill>
                    <a:latin typeface="Calibri" panose="020F0502020204030204"/>
                  </a:rPr>
                </a:br>
                <a:r>
                  <a:rPr lang="en-US" sz="1517" kern="0" dirty="0">
                    <a:solidFill>
                      <a:srgbClr val="F89521">
                        <a:lumMod val="75000"/>
                      </a:srgbClr>
                    </a:solidFill>
                    <a:latin typeface="Calibri" panose="020F0502020204030204"/>
                  </a:rPr>
                  <a:t>    Preparation</a:t>
                </a:r>
              </a:p>
            </p:txBody>
          </p:sp>
          <p:sp>
            <p:nvSpPr>
              <p:cNvPr id="59" name="Oval 58"/>
              <p:cNvSpPr/>
              <p:nvPr/>
            </p:nvSpPr>
            <p:spPr bwMode="auto">
              <a:xfrm>
                <a:off x="2902449" y="2100475"/>
                <a:ext cx="395682" cy="395682"/>
              </a:xfrm>
              <a:prstGeom prst="ellipse">
                <a:avLst/>
              </a:prstGeom>
              <a:solidFill>
                <a:srgbClr val="3898B2"/>
              </a:solidFill>
              <a:ln w="3175" cap="flat" cmpd="sng" algn="ctr">
                <a:noFill/>
                <a:prstDash val="solid"/>
                <a:miter lim="800000"/>
                <a:headEnd type="none" w="sm" len="sm"/>
                <a:tailEnd type="triangle" w="med" len="med"/>
              </a:ln>
              <a:effectLst/>
            </p:spPr>
            <p:txBody>
              <a:bodyPr vert="horz" wrap="none" lIns="86676" tIns="43338" rIns="86676" bIns="43338" numCol="1" rtlCol="0" anchor="ctr" anchorCtr="0" compatLnSpc="1">
                <a:prstTxWarp prst="textNoShape">
                  <a:avLst/>
                </a:prstTxWarp>
              </a:bodyPr>
              <a:lstStyle/>
              <a:p>
                <a:pPr algn="ctr" defTabSz="867024" fontAlgn="base">
                  <a:spcBef>
                    <a:spcPct val="0"/>
                  </a:spcBef>
                  <a:spcAft>
                    <a:spcPct val="0"/>
                  </a:spcAft>
                  <a:defRPr/>
                </a:pPr>
                <a:r>
                  <a:rPr lang="en-IN" sz="1895" kern="0" dirty="0">
                    <a:solidFill>
                      <a:prstClr val="white"/>
                    </a:solidFill>
                    <a:latin typeface="Calibri" panose="020F0502020204030204"/>
                  </a:rPr>
                  <a:t>1</a:t>
                </a:r>
              </a:p>
            </p:txBody>
          </p:sp>
        </p:grpSp>
        <p:sp>
          <p:nvSpPr>
            <p:cNvPr id="60" name="Right Arrow 59"/>
            <p:cNvSpPr/>
            <p:nvPr/>
          </p:nvSpPr>
          <p:spPr bwMode="auto">
            <a:xfrm>
              <a:off x="1743964" y="2210584"/>
              <a:ext cx="468000" cy="212397"/>
            </a:xfrm>
            <a:prstGeom prst="rightArrow">
              <a:avLst/>
            </a:prstGeom>
            <a:solidFill>
              <a:srgbClr val="A27729"/>
            </a:solidFill>
            <a:ln w="3175" cap="flat" cmpd="sng" algn="ctr">
              <a:solidFill>
                <a:srgbClr val="A27729"/>
              </a:solidFill>
              <a:prstDash val="solid"/>
              <a:miter lim="800000"/>
              <a:headEnd type="none" w="sm" len="sm"/>
              <a:tailEnd type="triangle" w="med" len="med"/>
            </a:ln>
            <a:effectLst/>
          </p:spPr>
          <p:txBody>
            <a:bodyPr vert="horz" wrap="none" lIns="86676" tIns="43338" rIns="86676" bIns="43338" numCol="1" rtlCol="0" anchor="t" anchorCtr="0" compatLnSpc="1">
              <a:prstTxWarp prst="textNoShape">
                <a:avLst/>
              </a:prstTxWarp>
            </a:bodyPr>
            <a:lstStyle/>
            <a:p>
              <a:pPr defTabSz="867024" fontAlgn="base">
                <a:spcBef>
                  <a:spcPct val="0"/>
                </a:spcBef>
                <a:spcAft>
                  <a:spcPct val="0"/>
                </a:spcAft>
                <a:defRPr/>
              </a:pPr>
              <a:endParaRPr lang="en-US" sz="3412">
                <a:solidFill>
                  <a:srgbClr val="000000"/>
                </a:solidFill>
                <a:latin typeface="Calibri" panose="020F0502020204030204"/>
              </a:endParaRPr>
            </a:p>
          </p:txBody>
        </p:sp>
        <p:grpSp>
          <p:nvGrpSpPr>
            <p:cNvPr id="10" name="Group 9"/>
            <p:cNvGrpSpPr/>
            <p:nvPr/>
          </p:nvGrpSpPr>
          <p:grpSpPr>
            <a:xfrm>
              <a:off x="179805" y="1703488"/>
              <a:ext cx="1472022" cy="1952577"/>
              <a:chOff x="504262" y="1703488"/>
              <a:chExt cx="1472022" cy="1952577"/>
            </a:xfrm>
          </p:grpSpPr>
          <p:grpSp>
            <p:nvGrpSpPr>
              <p:cNvPr id="6" name="Group 5"/>
              <p:cNvGrpSpPr/>
              <p:nvPr/>
            </p:nvGrpSpPr>
            <p:grpSpPr>
              <a:xfrm>
                <a:off x="682434" y="1878606"/>
                <a:ext cx="1129908" cy="1760646"/>
                <a:chOff x="1021640" y="1937598"/>
                <a:chExt cx="1129908" cy="1760646"/>
              </a:xfrm>
            </p:grpSpPr>
            <p:grpSp>
              <p:nvGrpSpPr>
                <p:cNvPr id="5" name="Group 4"/>
                <p:cNvGrpSpPr/>
                <p:nvPr/>
              </p:nvGrpSpPr>
              <p:grpSpPr>
                <a:xfrm>
                  <a:off x="1021640" y="2781547"/>
                  <a:ext cx="1119448" cy="916697"/>
                  <a:chOff x="164760" y="2349635"/>
                  <a:chExt cx="1161788" cy="933202"/>
                </a:xfrm>
              </p:grpSpPr>
              <p:sp>
                <p:nvSpPr>
                  <p:cNvPr id="27" name="TextBox 26"/>
                  <p:cNvSpPr txBox="1"/>
                  <p:nvPr/>
                </p:nvSpPr>
                <p:spPr>
                  <a:xfrm>
                    <a:off x="164760" y="2995686"/>
                    <a:ext cx="1008000" cy="287151"/>
                  </a:xfrm>
                  <a:prstGeom prst="rect">
                    <a:avLst/>
                  </a:prstGeom>
                  <a:noFill/>
                </p:spPr>
                <p:txBody>
                  <a:bodyPr wrap="square" rtlCol="0">
                    <a:spAutoFit/>
                  </a:bodyPr>
                  <a:lstStyle/>
                  <a:p>
                    <a:pPr algn="ctr" defTabSz="867024" fontAlgn="base">
                      <a:spcBef>
                        <a:spcPct val="0"/>
                      </a:spcBef>
                      <a:spcAft>
                        <a:spcPct val="0"/>
                      </a:spcAft>
                      <a:defRPr/>
                    </a:pPr>
                    <a:r>
                      <a:rPr lang="en-US" sz="1138" b="1" dirty="0">
                        <a:solidFill>
                          <a:srgbClr val="000000"/>
                        </a:solidFill>
                        <a:latin typeface="Calibri" panose="020F0502020204030204"/>
                      </a:rPr>
                      <a:t>Compressor</a:t>
                    </a:r>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62296" y="2349635"/>
                    <a:ext cx="1064252" cy="709500"/>
                  </a:xfrm>
                  <a:prstGeom prst="rect">
                    <a:avLst/>
                  </a:prstGeom>
                </p:spPr>
              </p:pic>
            </p:grpSp>
            <p:grpSp>
              <p:nvGrpSpPr>
                <p:cNvPr id="36" name="Group 35"/>
                <p:cNvGrpSpPr/>
                <p:nvPr/>
              </p:nvGrpSpPr>
              <p:grpSpPr>
                <a:xfrm>
                  <a:off x="1141594" y="1937598"/>
                  <a:ext cx="1009954" cy="817010"/>
                  <a:chOff x="3848100" y="1853170"/>
                  <a:chExt cx="1320800" cy="1099581"/>
                </a:xfrm>
              </p:grpSpPr>
              <p:grpSp>
                <p:nvGrpSpPr>
                  <p:cNvPr id="37" name="Group 36"/>
                  <p:cNvGrpSpPr/>
                  <p:nvPr/>
                </p:nvGrpSpPr>
                <p:grpSpPr>
                  <a:xfrm>
                    <a:off x="3848100" y="1962151"/>
                    <a:ext cx="1320800" cy="990600"/>
                    <a:chOff x="12323763" y="2641600"/>
                    <a:chExt cx="2840038" cy="2189163"/>
                  </a:xfrm>
                </p:grpSpPr>
                <p:pic>
                  <p:nvPicPr>
                    <p:cNvPr id="39" name="Picture 13"/>
                    <p:cNvPicPr>
                      <a:picLocks noChangeAspect="1" noChangeArrowheads="1"/>
                    </p:cNvPicPr>
                    <p:nvPr/>
                  </p:nvPicPr>
                  <p:blipFill>
                    <a:blip r:embed="rId4" cstate="print"/>
                    <a:srcRect/>
                    <a:stretch>
                      <a:fillRect/>
                    </a:stretch>
                  </p:blipFill>
                  <p:spPr bwMode="auto">
                    <a:xfrm>
                      <a:off x="12858750" y="2736850"/>
                      <a:ext cx="2171700" cy="1943100"/>
                    </a:xfrm>
                    <a:prstGeom prst="rect">
                      <a:avLst/>
                    </a:prstGeom>
                    <a:noFill/>
                    <a:ln w="9525">
                      <a:noFill/>
                      <a:miter lim="800000"/>
                      <a:headEnd/>
                      <a:tailEnd/>
                    </a:ln>
                  </p:spPr>
                </p:pic>
                <p:pic>
                  <p:nvPicPr>
                    <p:cNvPr id="40" name="Picture 10" descr="Misc Upload Database icon">
                      <a:hlinkClick r:id="rId5"/>
                    </p:cNvPr>
                    <p:cNvPicPr>
                      <a:picLocks noChangeAspect="1" noChangeArrowheads="1"/>
                    </p:cNvPicPr>
                    <p:nvPr/>
                  </p:nvPicPr>
                  <p:blipFill>
                    <a:blip r:embed="rId6" cstate="print"/>
                    <a:srcRect/>
                    <a:stretch>
                      <a:fillRect/>
                    </a:stretch>
                  </p:blipFill>
                  <p:spPr bwMode="auto">
                    <a:xfrm>
                      <a:off x="13843001" y="3225800"/>
                      <a:ext cx="1320800" cy="1604963"/>
                    </a:xfrm>
                    <a:prstGeom prst="rect">
                      <a:avLst/>
                    </a:prstGeom>
                    <a:noFill/>
                  </p:spPr>
                </p:pic>
                <p:pic>
                  <p:nvPicPr>
                    <p:cNvPr id="41" name="Picture 8" descr="Misc Download Database icon">
                      <a:hlinkClick r:id="rId7"/>
                    </p:cNvPr>
                    <p:cNvPicPr>
                      <a:picLocks noChangeAspect="1" noChangeArrowheads="1"/>
                    </p:cNvPicPr>
                    <p:nvPr/>
                  </p:nvPicPr>
                  <p:blipFill>
                    <a:blip r:embed="rId8" cstate="print"/>
                    <a:srcRect/>
                    <a:stretch>
                      <a:fillRect/>
                    </a:stretch>
                  </p:blipFill>
                  <p:spPr bwMode="auto">
                    <a:xfrm>
                      <a:off x="12323763" y="2641600"/>
                      <a:ext cx="1265237" cy="1477963"/>
                    </a:xfrm>
                    <a:prstGeom prst="rect">
                      <a:avLst/>
                    </a:prstGeom>
                    <a:noFill/>
                  </p:spPr>
                </p:pic>
              </p:grpSp>
              <p:pic>
                <p:nvPicPr>
                  <p:cNvPr id="38" name="Picture 12" descr="Apps system software update icon"/>
                  <p:cNvPicPr>
                    <a:picLocks noChangeAspect="1" noChangeArrowheads="1"/>
                  </p:cNvPicPr>
                  <p:nvPr/>
                </p:nvPicPr>
                <p:blipFill>
                  <a:blip r:embed="rId9" cstate="print"/>
                  <a:srcRect/>
                  <a:stretch>
                    <a:fillRect/>
                  </a:stretch>
                </p:blipFill>
                <p:spPr bwMode="auto">
                  <a:xfrm>
                    <a:off x="4345374" y="1853170"/>
                    <a:ext cx="418537" cy="351408"/>
                  </a:xfrm>
                  <a:prstGeom prst="rect">
                    <a:avLst/>
                  </a:prstGeom>
                  <a:noFill/>
                </p:spPr>
              </p:pic>
            </p:grpSp>
          </p:grpSp>
          <p:grpSp>
            <p:nvGrpSpPr>
              <p:cNvPr id="9" name="Group 8"/>
              <p:cNvGrpSpPr/>
              <p:nvPr/>
            </p:nvGrpSpPr>
            <p:grpSpPr>
              <a:xfrm>
                <a:off x="504262" y="1703488"/>
                <a:ext cx="1472022" cy="1952577"/>
                <a:chOff x="504262" y="1703488"/>
                <a:chExt cx="1472022" cy="1952577"/>
              </a:xfrm>
            </p:grpSpPr>
            <p:sp>
              <p:nvSpPr>
                <p:cNvPr id="47" name="TextBox 46"/>
                <p:cNvSpPr txBox="1"/>
                <p:nvPr/>
              </p:nvSpPr>
              <p:spPr>
                <a:xfrm>
                  <a:off x="504262" y="1703488"/>
                  <a:ext cx="576000" cy="282072"/>
                </a:xfrm>
                <a:prstGeom prst="rect">
                  <a:avLst/>
                </a:prstGeom>
                <a:noFill/>
              </p:spPr>
              <p:txBody>
                <a:bodyPr wrap="square" rtlCol="0">
                  <a:spAutoFit/>
                </a:bodyPr>
                <a:lstStyle/>
                <a:p>
                  <a:pPr algn="ctr" defTabSz="867024" fontAlgn="base">
                    <a:spcBef>
                      <a:spcPct val="0"/>
                    </a:spcBef>
                    <a:spcAft>
                      <a:spcPct val="0"/>
                    </a:spcAft>
                    <a:defRPr/>
                  </a:pPr>
                  <a:r>
                    <a:rPr lang="en-US" sz="1138" b="1" dirty="0">
                      <a:solidFill>
                        <a:srgbClr val="000000"/>
                      </a:solidFill>
                      <a:latin typeface="Calibri" panose="020F0502020204030204"/>
                    </a:rPr>
                    <a:t>Cloud</a:t>
                  </a:r>
                </a:p>
              </p:txBody>
            </p:sp>
            <p:sp>
              <p:nvSpPr>
                <p:cNvPr id="8" name="Flowchart: Process 7"/>
                <p:cNvSpPr/>
                <p:nvPr/>
              </p:nvSpPr>
              <p:spPr>
                <a:xfrm>
                  <a:off x="575187" y="1758100"/>
                  <a:ext cx="1401097" cy="1897965"/>
                </a:xfrm>
                <a:prstGeom prst="flowChartProcess">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276"/>
                </a:p>
              </p:txBody>
            </p:sp>
          </p:grpSp>
        </p:grpSp>
        <p:sp>
          <p:nvSpPr>
            <p:cNvPr id="61" name="Rectangle 60"/>
            <p:cNvSpPr/>
            <p:nvPr/>
          </p:nvSpPr>
          <p:spPr>
            <a:xfrm>
              <a:off x="2379991" y="2715967"/>
              <a:ext cx="2027699" cy="3052399"/>
            </a:xfrm>
            <a:prstGeom prst="rect">
              <a:avLst/>
            </a:prstGeom>
          </p:spPr>
          <p:txBody>
            <a:bodyPr wrap="square">
              <a:spAutoFit/>
            </a:bodyPr>
            <a:lstStyle/>
            <a:p>
              <a:pPr defTabSz="867024" fontAlgn="base">
                <a:spcBef>
                  <a:spcPct val="0"/>
                </a:spcBef>
                <a:spcAft>
                  <a:spcPct val="0"/>
                </a:spcAft>
                <a:defRPr/>
              </a:pPr>
              <a:r>
                <a:rPr lang="en-IN" sz="1138" kern="0" dirty="0">
                  <a:solidFill>
                    <a:srgbClr val="000000"/>
                  </a:solidFill>
                  <a:latin typeface="Calibri" panose="020F0502020204030204"/>
                </a:rPr>
                <a:t>Prepare data by</a:t>
              </a:r>
            </a:p>
            <a:p>
              <a:pPr marL="162567" indent="-162567" defTabSz="867024" fontAlgn="base">
                <a:spcBef>
                  <a:spcPct val="0"/>
                </a:spcBef>
                <a:spcAft>
                  <a:spcPct val="0"/>
                </a:spcAft>
                <a:buFont typeface="Arial" panose="020B0604020202020204" pitchFamily="34" charset="0"/>
                <a:buChar char="•"/>
                <a:defRPr/>
              </a:pPr>
              <a:r>
                <a:rPr lang="en-IN" sz="1138" kern="0" dirty="0">
                  <a:solidFill>
                    <a:srgbClr val="000000"/>
                  </a:solidFill>
                  <a:latin typeface="Calibri" panose="020F0502020204030204"/>
                </a:rPr>
                <a:t>Extracting all the operating parameters information before 5 or 10 minutes prior to  compress stop – This provides information related to failure cases</a:t>
              </a:r>
            </a:p>
            <a:p>
              <a:pPr marL="162567" indent="-162567" defTabSz="867024" fontAlgn="base">
                <a:spcBef>
                  <a:spcPct val="0"/>
                </a:spcBef>
                <a:spcAft>
                  <a:spcPct val="0"/>
                </a:spcAft>
                <a:buFont typeface="Arial" panose="020B0604020202020204" pitchFamily="34" charset="0"/>
                <a:buChar char="•"/>
                <a:defRPr/>
              </a:pPr>
              <a:r>
                <a:rPr lang="en-IN" sz="1138" kern="0" dirty="0">
                  <a:solidFill>
                    <a:srgbClr val="000000"/>
                  </a:solidFill>
                  <a:latin typeface="Calibri" panose="020F0502020204030204"/>
                </a:rPr>
                <a:t>Prepare data of non-failure cases from the existing data</a:t>
              </a:r>
            </a:p>
            <a:p>
              <a:pPr marL="162567" indent="-162567" defTabSz="867024" fontAlgn="base">
                <a:spcBef>
                  <a:spcPct val="0"/>
                </a:spcBef>
                <a:spcAft>
                  <a:spcPct val="0"/>
                </a:spcAft>
                <a:buFont typeface="Arial" panose="020B0604020202020204" pitchFamily="34" charset="0"/>
                <a:buChar char="•"/>
                <a:defRPr/>
              </a:pPr>
              <a:r>
                <a:rPr lang="en-IN" sz="1138" kern="0" dirty="0">
                  <a:solidFill>
                    <a:srgbClr val="000000"/>
                  </a:solidFill>
                  <a:latin typeface="Calibri" panose="020F0502020204030204"/>
                </a:rPr>
                <a:t>Combine both failure and non failure cases</a:t>
              </a:r>
            </a:p>
            <a:p>
              <a:pPr marL="162567" indent="-162567" defTabSz="867024" fontAlgn="base">
                <a:spcBef>
                  <a:spcPct val="0"/>
                </a:spcBef>
                <a:spcAft>
                  <a:spcPct val="0"/>
                </a:spcAft>
                <a:buFont typeface="Arial" panose="020B0604020202020204" pitchFamily="34" charset="0"/>
                <a:buChar char="•"/>
                <a:defRPr/>
              </a:pPr>
              <a:r>
                <a:rPr lang="en-IN" sz="1138" kern="0" dirty="0">
                  <a:solidFill>
                    <a:srgbClr val="000000"/>
                  </a:solidFill>
                  <a:latin typeface="Calibri" panose="020F0502020204030204"/>
                </a:rPr>
                <a:t>It will create a data set required for the model building.</a:t>
              </a:r>
              <a:endParaRPr lang="en-IN" sz="1138" dirty="0">
                <a:solidFill>
                  <a:srgbClr val="000000"/>
                </a:solidFill>
                <a:latin typeface="Calibri" panose="020F0502020204030204"/>
              </a:endParaRPr>
            </a:p>
          </p:txBody>
        </p:sp>
        <p:sp>
          <p:nvSpPr>
            <p:cNvPr id="62" name="Right Arrow 61"/>
            <p:cNvSpPr/>
            <p:nvPr/>
          </p:nvSpPr>
          <p:spPr bwMode="auto">
            <a:xfrm>
              <a:off x="4409374" y="2210584"/>
              <a:ext cx="468000" cy="212397"/>
            </a:xfrm>
            <a:prstGeom prst="rightArrow">
              <a:avLst/>
            </a:prstGeom>
            <a:solidFill>
              <a:srgbClr val="A27729"/>
            </a:solidFill>
            <a:ln w="3175" cap="flat" cmpd="sng" algn="ctr">
              <a:solidFill>
                <a:srgbClr val="A27729"/>
              </a:solidFill>
              <a:prstDash val="solid"/>
              <a:miter lim="800000"/>
              <a:headEnd type="none" w="sm" len="sm"/>
              <a:tailEnd type="triangle" w="med" len="med"/>
            </a:ln>
            <a:effectLst/>
          </p:spPr>
          <p:txBody>
            <a:bodyPr vert="horz" wrap="none" lIns="86676" tIns="43338" rIns="86676" bIns="43338" numCol="1" rtlCol="0" anchor="t" anchorCtr="0" compatLnSpc="1">
              <a:prstTxWarp prst="textNoShape">
                <a:avLst/>
              </a:prstTxWarp>
            </a:bodyPr>
            <a:lstStyle/>
            <a:p>
              <a:pPr defTabSz="867024" fontAlgn="base">
                <a:spcBef>
                  <a:spcPct val="0"/>
                </a:spcBef>
                <a:spcAft>
                  <a:spcPct val="0"/>
                </a:spcAft>
                <a:defRPr/>
              </a:pPr>
              <a:endParaRPr lang="en-US" sz="3412">
                <a:solidFill>
                  <a:srgbClr val="000000"/>
                </a:solidFill>
                <a:latin typeface="Calibri" panose="020F0502020204030204"/>
              </a:endParaRPr>
            </a:p>
          </p:txBody>
        </p:sp>
        <p:grpSp>
          <p:nvGrpSpPr>
            <p:cNvPr id="63" name="Group 62"/>
            <p:cNvGrpSpPr/>
            <p:nvPr/>
          </p:nvGrpSpPr>
          <p:grpSpPr>
            <a:xfrm>
              <a:off x="10340294" y="3742955"/>
              <a:ext cx="1698002" cy="667603"/>
              <a:chOff x="8388599" y="2288259"/>
              <a:chExt cx="1698002" cy="667603"/>
            </a:xfrm>
          </p:grpSpPr>
          <p:sp>
            <p:nvSpPr>
              <p:cNvPr id="64" name="Rounded Rectangle 63"/>
              <p:cNvSpPr/>
              <p:nvPr/>
            </p:nvSpPr>
            <p:spPr bwMode="auto">
              <a:xfrm>
                <a:off x="8451455" y="2288259"/>
                <a:ext cx="1635146" cy="667603"/>
              </a:xfrm>
              <a:prstGeom prst="roundRect">
                <a:avLst/>
              </a:prstGeom>
              <a:solidFill>
                <a:srgbClr val="1268B3">
                  <a:lumMod val="20000"/>
                  <a:lumOff val="80000"/>
                </a:srgbClr>
              </a:solidFill>
              <a:ln w="3175" cap="flat" cmpd="sng" algn="ctr">
                <a:solidFill>
                  <a:srgbClr val="1268B3">
                    <a:lumMod val="40000"/>
                    <a:lumOff val="60000"/>
                  </a:srgbClr>
                </a:solidFill>
                <a:prstDash val="solid"/>
                <a:miter lim="800000"/>
                <a:headEnd type="none" w="sm" len="sm"/>
                <a:tailEnd type="triangle" w="med" len="med"/>
              </a:ln>
              <a:effectLst/>
            </p:spPr>
            <p:txBody>
              <a:bodyPr vert="horz" wrap="none" lIns="86676" tIns="43338" rIns="86676" bIns="43338" numCol="1" rtlCol="0" anchor="t" anchorCtr="0" compatLnSpc="1">
                <a:prstTxWarp prst="textNoShape">
                  <a:avLst/>
                </a:prstTxWarp>
              </a:bodyPr>
              <a:lstStyle/>
              <a:p>
                <a:pPr algn="ctr" defTabSz="867024" fontAlgn="base">
                  <a:spcBef>
                    <a:spcPct val="0"/>
                  </a:spcBef>
                  <a:spcAft>
                    <a:spcPct val="0"/>
                  </a:spcAft>
                  <a:defRPr/>
                </a:pPr>
                <a:r>
                  <a:rPr lang="en-US" sz="1517" kern="0" dirty="0">
                    <a:solidFill>
                      <a:srgbClr val="F89521">
                        <a:lumMod val="75000"/>
                      </a:srgbClr>
                    </a:solidFill>
                    <a:latin typeface="Calibri" panose="020F0502020204030204"/>
                  </a:rPr>
                  <a:t>Model </a:t>
                </a:r>
              </a:p>
              <a:p>
                <a:pPr algn="ctr" defTabSz="867024" fontAlgn="base">
                  <a:spcBef>
                    <a:spcPct val="0"/>
                  </a:spcBef>
                  <a:spcAft>
                    <a:spcPct val="0"/>
                  </a:spcAft>
                  <a:defRPr/>
                </a:pPr>
                <a:r>
                  <a:rPr lang="en-US" sz="1517" kern="0" dirty="0">
                    <a:solidFill>
                      <a:srgbClr val="F89521">
                        <a:lumMod val="75000"/>
                      </a:srgbClr>
                    </a:solidFill>
                    <a:latin typeface="Calibri" panose="020F0502020204030204"/>
                  </a:rPr>
                  <a:t>    Deployment</a:t>
                </a:r>
              </a:p>
            </p:txBody>
          </p:sp>
          <p:sp>
            <p:nvSpPr>
              <p:cNvPr id="65" name="Oval 64"/>
              <p:cNvSpPr/>
              <p:nvPr/>
            </p:nvSpPr>
            <p:spPr bwMode="auto">
              <a:xfrm>
                <a:off x="8388599" y="2290358"/>
                <a:ext cx="395682" cy="395682"/>
              </a:xfrm>
              <a:prstGeom prst="ellipse">
                <a:avLst/>
              </a:prstGeom>
              <a:solidFill>
                <a:srgbClr val="3898B2"/>
              </a:solidFill>
              <a:ln w="3175" cap="flat" cmpd="sng" algn="ctr">
                <a:noFill/>
                <a:prstDash val="solid"/>
                <a:miter lim="800000"/>
                <a:headEnd type="none" w="sm" len="sm"/>
                <a:tailEnd type="triangle" w="med" len="med"/>
              </a:ln>
              <a:effectLst/>
            </p:spPr>
            <p:txBody>
              <a:bodyPr vert="horz" wrap="none" lIns="86676" tIns="43338" rIns="86676" bIns="43338" numCol="1" rtlCol="0" anchor="ctr" anchorCtr="0" compatLnSpc="1">
                <a:prstTxWarp prst="textNoShape">
                  <a:avLst/>
                </a:prstTxWarp>
              </a:bodyPr>
              <a:lstStyle/>
              <a:p>
                <a:pPr algn="ctr" defTabSz="867024" fontAlgn="base">
                  <a:spcBef>
                    <a:spcPct val="0"/>
                  </a:spcBef>
                  <a:spcAft>
                    <a:spcPct val="0"/>
                  </a:spcAft>
                  <a:defRPr/>
                </a:pPr>
                <a:r>
                  <a:rPr lang="en-IN" sz="1895" kern="0" dirty="0">
                    <a:solidFill>
                      <a:prstClr val="white"/>
                    </a:solidFill>
                    <a:latin typeface="Calibri" panose="020F0502020204030204"/>
                  </a:rPr>
                  <a:t>5</a:t>
                </a:r>
              </a:p>
            </p:txBody>
          </p:sp>
        </p:grpSp>
        <p:grpSp>
          <p:nvGrpSpPr>
            <p:cNvPr id="11" name="Group 10"/>
            <p:cNvGrpSpPr/>
            <p:nvPr/>
          </p:nvGrpSpPr>
          <p:grpSpPr>
            <a:xfrm>
              <a:off x="8206693" y="5222696"/>
              <a:ext cx="1698002" cy="1405726"/>
              <a:chOff x="8029715" y="4957232"/>
              <a:chExt cx="1698002" cy="1405726"/>
            </a:xfrm>
          </p:grpSpPr>
          <p:grpSp>
            <p:nvGrpSpPr>
              <p:cNvPr id="66" name="Group 65"/>
              <p:cNvGrpSpPr/>
              <p:nvPr/>
            </p:nvGrpSpPr>
            <p:grpSpPr>
              <a:xfrm>
                <a:off x="8029715" y="4957232"/>
                <a:ext cx="1698002" cy="1405726"/>
                <a:chOff x="8388599" y="2140777"/>
                <a:chExt cx="1698002" cy="1405726"/>
              </a:xfrm>
              <a:noFill/>
            </p:grpSpPr>
            <p:sp>
              <p:nvSpPr>
                <p:cNvPr id="67" name="Rounded Rectangle 66"/>
                <p:cNvSpPr/>
                <p:nvPr/>
              </p:nvSpPr>
              <p:spPr bwMode="auto">
                <a:xfrm>
                  <a:off x="8451455" y="2140777"/>
                  <a:ext cx="1635146" cy="1405726"/>
                </a:xfrm>
                <a:prstGeom prst="roundRect">
                  <a:avLst/>
                </a:prstGeom>
                <a:grpFill/>
                <a:ln w="3175" cap="flat" cmpd="sng" algn="ctr">
                  <a:solidFill>
                    <a:srgbClr val="1268B3">
                      <a:lumMod val="40000"/>
                      <a:lumOff val="60000"/>
                    </a:srgbClr>
                  </a:solidFill>
                  <a:prstDash val="solid"/>
                  <a:miter lim="800000"/>
                  <a:headEnd type="none" w="sm" len="sm"/>
                  <a:tailEnd type="triangle" w="med" len="med"/>
                </a:ln>
                <a:effectLst/>
              </p:spPr>
              <p:txBody>
                <a:bodyPr vert="horz" wrap="none" lIns="86676" tIns="43338" rIns="86676" bIns="43338" numCol="1" rtlCol="0" anchor="t" anchorCtr="0" compatLnSpc="1">
                  <a:prstTxWarp prst="textNoShape">
                    <a:avLst/>
                  </a:prstTxWarp>
                </a:bodyPr>
                <a:lstStyle/>
                <a:p>
                  <a:pPr algn="ctr" defTabSz="867024" fontAlgn="base">
                    <a:spcBef>
                      <a:spcPct val="0"/>
                    </a:spcBef>
                    <a:spcAft>
                      <a:spcPct val="0"/>
                    </a:spcAft>
                    <a:defRPr/>
                  </a:pPr>
                  <a:r>
                    <a:rPr lang="en-US" sz="1517" kern="0" dirty="0">
                      <a:solidFill>
                        <a:srgbClr val="F89521">
                          <a:lumMod val="75000"/>
                        </a:srgbClr>
                      </a:solidFill>
                      <a:latin typeface="Calibri" panose="020F0502020204030204"/>
                    </a:rPr>
                    <a:t> Visualization</a:t>
                  </a:r>
                </a:p>
              </p:txBody>
            </p:sp>
            <p:sp>
              <p:nvSpPr>
                <p:cNvPr id="68" name="Oval 67"/>
                <p:cNvSpPr/>
                <p:nvPr/>
              </p:nvSpPr>
              <p:spPr bwMode="auto">
                <a:xfrm>
                  <a:off x="8388599" y="2290358"/>
                  <a:ext cx="395682" cy="395682"/>
                </a:xfrm>
                <a:prstGeom prst="ellipse">
                  <a:avLst/>
                </a:prstGeom>
                <a:grpFill/>
                <a:ln w="3175" cap="flat" cmpd="sng" algn="ctr">
                  <a:noFill/>
                  <a:prstDash val="solid"/>
                  <a:miter lim="800000"/>
                  <a:headEnd type="none" w="sm" len="sm"/>
                  <a:tailEnd type="triangle" w="med" len="med"/>
                </a:ln>
                <a:effectLst/>
              </p:spPr>
              <p:txBody>
                <a:bodyPr vert="horz" wrap="none" lIns="86676" tIns="43338" rIns="86676" bIns="43338" numCol="1" rtlCol="0" anchor="ctr" anchorCtr="0" compatLnSpc="1">
                  <a:prstTxWarp prst="textNoShape">
                    <a:avLst/>
                  </a:prstTxWarp>
                </a:bodyPr>
                <a:lstStyle/>
                <a:p>
                  <a:pPr algn="ctr" defTabSz="867024" fontAlgn="base">
                    <a:spcBef>
                      <a:spcPct val="0"/>
                    </a:spcBef>
                    <a:spcAft>
                      <a:spcPct val="0"/>
                    </a:spcAft>
                    <a:defRPr/>
                  </a:pPr>
                  <a:r>
                    <a:rPr lang="en-IN" sz="1895" kern="0" dirty="0">
                      <a:solidFill>
                        <a:prstClr val="white"/>
                      </a:solidFill>
                      <a:latin typeface="Calibri" panose="020F0502020204030204"/>
                    </a:rPr>
                    <a:t>4</a:t>
                  </a:r>
                </a:p>
              </p:txBody>
            </p:sp>
          </p:grpSp>
          <p:pic>
            <p:nvPicPr>
              <p:cNvPr id="44" name="Picture 43"/>
              <p:cNvPicPr/>
              <p:nvPr/>
            </p:nvPicPr>
            <p:blipFill>
              <a:blip r:embed="rId10"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392006" y="5320160"/>
                <a:ext cx="1095267" cy="903596"/>
              </a:xfrm>
              <a:prstGeom prst="rect">
                <a:avLst/>
              </a:prstGeom>
              <a:noFill/>
              <a:ln>
                <a:noFill/>
              </a:ln>
            </p:spPr>
          </p:pic>
        </p:grpSp>
        <p:sp>
          <p:nvSpPr>
            <p:cNvPr id="13" name="Bent Arrow 12"/>
            <p:cNvSpPr/>
            <p:nvPr/>
          </p:nvSpPr>
          <p:spPr>
            <a:xfrm flipH="1" flipV="1">
              <a:off x="10187894" y="5761552"/>
              <a:ext cx="504000" cy="360000"/>
            </a:xfrm>
            <a:prstGeom prst="bentArrow">
              <a:avLst/>
            </a:prstGeom>
            <a:solidFill>
              <a:srgbClr val="9966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276">
                <a:solidFill>
                  <a:schemeClr val="tx1"/>
                </a:solidFill>
              </a:endParaRPr>
            </a:p>
          </p:txBody>
        </p:sp>
        <p:sp>
          <p:nvSpPr>
            <p:cNvPr id="90" name="Oval 89"/>
            <p:cNvSpPr/>
            <p:nvPr/>
          </p:nvSpPr>
          <p:spPr bwMode="auto">
            <a:xfrm>
              <a:off x="8184201" y="5145478"/>
              <a:ext cx="395682" cy="395682"/>
            </a:xfrm>
            <a:prstGeom prst="ellipse">
              <a:avLst/>
            </a:prstGeom>
            <a:solidFill>
              <a:srgbClr val="3898B2"/>
            </a:solidFill>
            <a:ln w="3175" cap="flat" cmpd="sng" algn="ctr">
              <a:noFill/>
              <a:prstDash val="solid"/>
              <a:miter lim="800000"/>
              <a:headEnd type="none" w="sm" len="sm"/>
              <a:tailEnd type="triangle" w="med" len="med"/>
            </a:ln>
            <a:effectLst/>
          </p:spPr>
          <p:txBody>
            <a:bodyPr vert="horz" wrap="none" lIns="86676" tIns="43338" rIns="86676" bIns="43338" numCol="1" rtlCol="0" anchor="ctr" anchorCtr="0" compatLnSpc="1">
              <a:prstTxWarp prst="textNoShape">
                <a:avLst/>
              </a:prstTxWarp>
            </a:bodyPr>
            <a:lstStyle/>
            <a:p>
              <a:pPr algn="ctr" defTabSz="867024" fontAlgn="base">
                <a:spcBef>
                  <a:spcPct val="0"/>
                </a:spcBef>
                <a:spcAft>
                  <a:spcPct val="0"/>
                </a:spcAft>
                <a:defRPr/>
              </a:pPr>
              <a:r>
                <a:rPr lang="en-IN" sz="1895" kern="0" dirty="0">
                  <a:solidFill>
                    <a:prstClr val="white"/>
                  </a:solidFill>
                  <a:latin typeface="Calibri" panose="020F0502020204030204"/>
                </a:rPr>
                <a:t>6</a:t>
              </a:r>
            </a:p>
          </p:txBody>
        </p:sp>
        <p:grpSp>
          <p:nvGrpSpPr>
            <p:cNvPr id="15" name="Group 14"/>
            <p:cNvGrpSpPr/>
            <p:nvPr/>
          </p:nvGrpSpPr>
          <p:grpSpPr>
            <a:xfrm>
              <a:off x="2211965" y="5761552"/>
              <a:ext cx="5204867" cy="727668"/>
              <a:chOff x="2211965" y="5761552"/>
              <a:chExt cx="5204867" cy="727668"/>
            </a:xfrm>
          </p:grpSpPr>
          <p:pic>
            <p:nvPicPr>
              <p:cNvPr id="53" name="Picture 5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454736" y="5937584"/>
                <a:ext cx="421872" cy="421872"/>
              </a:xfrm>
              <a:prstGeom prst="rect">
                <a:avLst/>
              </a:prstGeom>
            </p:spPr>
          </p:pic>
          <p:sp>
            <p:nvSpPr>
              <p:cNvPr id="54" name="TextBox 53"/>
              <p:cNvSpPr txBox="1"/>
              <p:nvPr/>
            </p:nvSpPr>
            <p:spPr>
              <a:xfrm>
                <a:off x="2925324" y="5917688"/>
                <a:ext cx="4491508" cy="466759"/>
              </a:xfrm>
              <a:prstGeom prst="rect">
                <a:avLst/>
              </a:prstGeom>
              <a:noFill/>
            </p:spPr>
            <p:txBody>
              <a:bodyPr wrap="square" rtlCol="0">
                <a:spAutoFit/>
              </a:bodyPr>
              <a:lstStyle/>
              <a:p>
                <a:pPr defTabSz="867024" fontAlgn="base">
                  <a:spcBef>
                    <a:spcPct val="0"/>
                  </a:spcBef>
                  <a:spcAft>
                    <a:spcPct val="0"/>
                  </a:spcAft>
                  <a:defRPr/>
                </a:pPr>
                <a:r>
                  <a:rPr lang="en-IN" sz="1138" dirty="0">
                    <a:solidFill>
                      <a:srgbClr val="000000"/>
                    </a:solidFill>
                    <a:latin typeface="Calibri" panose="020F0502020204030204"/>
                  </a:rPr>
                  <a:t>Evaluate the model performance at regular intervals through various statistical techniques and Re-Fit or Re-Build the model accordingly.</a:t>
                </a:r>
                <a:endParaRPr lang="en-US" sz="1138" kern="0" dirty="0">
                  <a:solidFill>
                    <a:srgbClr val="000000"/>
                  </a:solidFill>
                  <a:latin typeface="Calibri" panose="020F0502020204030204"/>
                </a:endParaRPr>
              </a:p>
            </p:txBody>
          </p:sp>
          <p:sp>
            <p:nvSpPr>
              <p:cNvPr id="14" name="Rounded Rectangle 13"/>
              <p:cNvSpPr/>
              <p:nvPr/>
            </p:nvSpPr>
            <p:spPr>
              <a:xfrm>
                <a:off x="2211965" y="5761552"/>
                <a:ext cx="5144724" cy="72766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2276"/>
              </a:p>
            </p:txBody>
          </p:sp>
        </p:grpSp>
      </p:grpSp>
    </p:spTree>
    <p:extLst>
      <p:ext uri="{BB962C8B-B14F-4D97-AF65-F5344CB8AC3E}">
        <p14:creationId xmlns:p14="http://schemas.microsoft.com/office/powerpoint/2010/main" val="1734057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167113"/>
            <a:ext cx="12192000" cy="488207"/>
          </a:xfrm>
          <a:prstGeom prst="rect">
            <a:avLst/>
          </a:prstGeom>
          <a:solidFill>
            <a:schemeClr val="accent5">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74973" y="243092"/>
            <a:ext cx="10515600" cy="331849"/>
          </a:xfrm>
        </p:spPr>
        <p:txBody>
          <a:bodyPr>
            <a:noAutofit/>
          </a:bodyPr>
          <a:lstStyle/>
          <a:p>
            <a:r>
              <a:rPr lang="en-US" sz="1800" b="1" dirty="0">
                <a:solidFill>
                  <a:schemeClr val="bg1"/>
                </a:solidFill>
                <a:latin typeface="Arial" panose="020B0604020202020204" pitchFamily="34" charset="0"/>
                <a:cs typeface="Arial" panose="020B0604020202020204" pitchFamily="34" charset="0"/>
              </a:rPr>
              <a:t>USE CASE   : Anomaly Detection – Rule Engine data driven Asset Predictive Model</a:t>
            </a:r>
          </a:p>
        </p:txBody>
      </p:sp>
      <p:sp>
        <p:nvSpPr>
          <p:cNvPr id="77" name="Content Placeholder 2"/>
          <p:cNvSpPr txBox="1">
            <a:spLocks/>
          </p:cNvSpPr>
          <p:nvPr/>
        </p:nvSpPr>
        <p:spPr>
          <a:xfrm>
            <a:off x="3601403" y="1047617"/>
            <a:ext cx="9951713" cy="4104794"/>
          </a:xfrm>
          <a:prstGeom prst="rect">
            <a:avLst/>
          </a:prstGeom>
        </p:spPr>
        <p:txBody>
          <a:bodyPr vert="horz" lIns="82931" tIns="41465" rIns="82931" bIns="4146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sz="1400" dirty="0">
                <a:solidFill>
                  <a:sysClr val="windowText" lastClr="000000"/>
                </a:solidFill>
                <a:latin typeface="Calibri"/>
              </a:rPr>
              <a:t>Building Rule Engine (Data driven), Predictive model and IoT dashboards.</a:t>
            </a:r>
          </a:p>
          <a:p>
            <a:pPr lvl="0">
              <a:defRPr/>
            </a:pPr>
            <a:r>
              <a:rPr lang="en-US" sz="1400" dirty="0">
                <a:solidFill>
                  <a:sysClr val="windowText" lastClr="000000"/>
                </a:solidFill>
                <a:latin typeface="Calibri"/>
              </a:rPr>
              <a:t>Business user (non-turbine expert) can drive the Anomaly detection process.</a:t>
            </a:r>
          </a:p>
          <a:p>
            <a:pPr lvl="0">
              <a:defRPr/>
            </a:pPr>
            <a:r>
              <a:rPr lang="en-US" sz="1400" dirty="0">
                <a:solidFill>
                  <a:sysClr val="windowText" lastClr="000000"/>
                </a:solidFill>
                <a:latin typeface="Calibri"/>
              </a:rPr>
              <a:t>This generic model can be reused to know the economic or safety conditions of similar Assets.</a:t>
            </a:r>
          </a:p>
        </p:txBody>
      </p:sp>
      <p:graphicFrame>
        <p:nvGraphicFramePr>
          <p:cNvPr id="4" name="Diagram 3"/>
          <p:cNvGraphicFramePr/>
          <p:nvPr>
            <p:extLst>
              <p:ext uri="{D42A27DB-BD31-4B8C-83A1-F6EECF244321}">
                <p14:modId xmlns:p14="http://schemas.microsoft.com/office/powerpoint/2010/main" val="320134247"/>
              </p:ext>
            </p:extLst>
          </p:nvPr>
        </p:nvGraphicFramePr>
        <p:xfrm>
          <a:off x="0" y="1286492"/>
          <a:ext cx="2968040" cy="22521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useBgFill="1">
        <p:nvSpPr>
          <p:cNvPr id="7" name="Right Brace 6"/>
          <p:cNvSpPr/>
          <p:nvPr/>
        </p:nvSpPr>
        <p:spPr>
          <a:xfrm>
            <a:off x="1673644" y="3690230"/>
            <a:ext cx="903669" cy="1085599"/>
          </a:xfrm>
          <a:prstGeom prst="rightBrace">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32"/>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3746" y="3634006"/>
            <a:ext cx="783686" cy="1141822"/>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0705" y="4029237"/>
            <a:ext cx="436379" cy="635798"/>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751" y="4337215"/>
            <a:ext cx="365145" cy="532011"/>
          </a:xfrm>
          <a:prstGeom prst="rect">
            <a:avLst/>
          </a:prstGeom>
        </p:spPr>
      </p:pic>
      <p:sp>
        <p:nvSpPr>
          <p:cNvPr id="11" name="Flowchart: Process 10"/>
          <p:cNvSpPr/>
          <p:nvPr/>
        </p:nvSpPr>
        <p:spPr>
          <a:xfrm>
            <a:off x="2773234" y="3951458"/>
            <a:ext cx="1677715" cy="1656419"/>
          </a:xfrm>
          <a:prstGeom prst="flowChartProcess">
            <a:avLst/>
          </a:prstGeom>
          <a:solidFill>
            <a:srgbClr val="4BACC6">
              <a:lumMod val="75000"/>
            </a:srgbClr>
          </a:solidFill>
          <a:ln w="25400" cap="flat" cmpd="sng" algn="ctr">
            <a:noFill/>
            <a:prstDash val="solid"/>
          </a:ln>
          <a:effectLst/>
        </p:spPr>
        <p:txBody>
          <a:bodyPr lIns="62198" tIns="31099" rIns="62198" bIns="31099" anchor="ctr"/>
          <a:lstStyle/>
          <a:p>
            <a:pPr algn="ctr" defTabSz="1105444"/>
            <a:r>
              <a:rPr lang="en-US" sz="1179"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Sensor Data</a:t>
            </a:r>
          </a:p>
          <a:p>
            <a:pPr algn="ctr" defTabSz="1105444"/>
            <a:r>
              <a:rPr lang="en-US" sz="1179"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(time series)</a:t>
            </a:r>
          </a:p>
          <a:p>
            <a:pPr algn="ctr" defTabSz="1105444"/>
            <a:r>
              <a:rPr lang="en-US" sz="1179" kern="0" dirty="0">
                <a:solidFill>
                  <a:prstClr val="white"/>
                </a:solidFill>
                <a:latin typeface="Segoe UI" panose="020B0502040204020203" pitchFamily="34" charset="0"/>
                <a:ea typeface="Segoe UI" panose="020B0502040204020203" pitchFamily="34" charset="0"/>
                <a:cs typeface="Segoe UI" panose="020B0502040204020203" pitchFamily="34" charset="0"/>
              </a:rPr>
              <a:t>SCADA Monitoring system</a:t>
            </a:r>
          </a:p>
        </p:txBody>
      </p:sp>
      <p:cxnSp>
        <p:nvCxnSpPr>
          <p:cNvPr id="13" name="Straight Arrow Connector 12"/>
          <p:cNvCxnSpPr/>
          <p:nvPr/>
        </p:nvCxnSpPr>
        <p:spPr>
          <a:xfrm flipV="1">
            <a:off x="4461142" y="5170665"/>
            <a:ext cx="2089831" cy="167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Flowchart: Process 18"/>
          <p:cNvSpPr/>
          <p:nvPr/>
        </p:nvSpPr>
        <p:spPr>
          <a:xfrm>
            <a:off x="5141768" y="5752795"/>
            <a:ext cx="959924" cy="998245"/>
          </a:xfrm>
          <a:prstGeom prst="flowChartProcess">
            <a:avLst/>
          </a:prstGeom>
          <a:solidFill>
            <a:srgbClr val="4BACC6">
              <a:lumMod val="75000"/>
            </a:srgbClr>
          </a:solidFill>
          <a:ln w="25400" cap="flat" cmpd="sng" algn="ctr">
            <a:noFill/>
            <a:prstDash val="solid"/>
          </a:ln>
          <a:effectLst/>
        </p:spPr>
        <p:txBody>
          <a:bodyPr lIns="62198" tIns="31099" rIns="62198" bIns="31099" anchor="ctr"/>
          <a:lstStyle/>
          <a:p>
            <a:pPr algn="ctr" defTabSz="1105444"/>
            <a:r>
              <a:rPr lang="en-US" sz="1179"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Rule Engine</a:t>
            </a:r>
          </a:p>
          <a:p>
            <a:pPr algn="ctr" defTabSz="1105444"/>
            <a:endParaRPr lang="en-US" sz="1179" b="1"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20" name="Oval Callout 19"/>
          <p:cNvSpPr/>
          <p:nvPr/>
        </p:nvSpPr>
        <p:spPr>
          <a:xfrm>
            <a:off x="2455436" y="5692750"/>
            <a:ext cx="2250713" cy="1010402"/>
          </a:xfrm>
          <a:prstGeom prst="wedgeEllipseCallout">
            <a:avLst>
              <a:gd name="adj1" fmla="val 69890"/>
              <a:gd name="adj2" fmla="val -27976"/>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7" b="1" u="sng" kern="0" dirty="0">
                <a:solidFill>
                  <a:prstClr val="white"/>
                </a:solidFill>
                <a:latin typeface="Segoe UI" panose="020B0502040204020203" pitchFamily="34" charset="0"/>
                <a:ea typeface="Segoe UI" panose="020B0502040204020203" pitchFamily="34" charset="0"/>
                <a:cs typeface="Segoe UI" panose="020B0502040204020203" pitchFamily="34" charset="0"/>
              </a:rPr>
              <a:t>Business users </a:t>
            </a:r>
            <a:r>
              <a:rPr lang="en-US" sz="907" u="sng" kern="0" dirty="0">
                <a:solidFill>
                  <a:prstClr val="white"/>
                </a:solidFill>
                <a:latin typeface="Segoe UI" panose="020B0502040204020203" pitchFamily="34" charset="0"/>
                <a:ea typeface="Segoe UI" panose="020B0502040204020203" pitchFamily="34" charset="0"/>
                <a:cs typeface="Segoe UI" panose="020B0502040204020203" pitchFamily="34" charset="0"/>
              </a:rPr>
              <a:t>define Rule </a:t>
            </a:r>
          </a:p>
          <a:p>
            <a:r>
              <a:rPr lang="en-US" sz="907" dirty="0"/>
              <a:t>Rule Set 1 : Model 1</a:t>
            </a:r>
          </a:p>
          <a:p>
            <a:r>
              <a:rPr lang="en-US" sz="907" dirty="0"/>
              <a:t>Rule Set 2 : Model 2</a:t>
            </a:r>
          </a:p>
          <a:p>
            <a:r>
              <a:rPr lang="en-US" sz="907" dirty="0"/>
              <a:t>…</a:t>
            </a:r>
          </a:p>
          <a:p>
            <a:r>
              <a:rPr lang="en-US" sz="907" dirty="0"/>
              <a:t>Rule Set n : Model n</a:t>
            </a:r>
          </a:p>
          <a:p>
            <a:pPr algn="ctr"/>
            <a:endParaRPr lang="en-US" sz="907" dirty="0"/>
          </a:p>
        </p:txBody>
      </p:sp>
      <p:sp>
        <p:nvSpPr>
          <p:cNvPr id="31" name="Flowchart: Process 30"/>
          <p:cNvSpPr/>
          <p:nvPr/>
        </p:nvSpPr>
        <p:spPr>
          <a:xfrm>
            <a:off x="6537312" y="4606416"/>
            <a:ext cx="1677715" cy="1210453"/>
          </a:xfrm>
          <a:prstGeom prst="flowChartProcess">
            <a:avLst/>
          </a:prstGeom>
          <a:solidFill>
            <a:srgbClr val="4BACC6">
              <a:lumMod val="75000"/>
            </a:srgbClr>
          </a:solidFill>
          <a:ln w="25400" cap="flat" cmpd="sng" algn="ctr">
            <a:noFill/>
            <a:prstDash val="solid"/>
          </a:ln>
          <a:effectLst/>
        </p:spPr>
        <p:txBody>
          <a:bodyPr lIns="62198" tIns="31099" rIns="62198" bIns="31099" anchor="ctr"/>
          <a:lstStyle/>
          <a:p>
            <a:pPr algn="ctr" defTabSz="1105444"/>
            <a:r>
              <a:rPr lang="en-US" sz="1179"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Sensor Model</a:t>
            </a:r>
          </a:p>
          <a:p>
            <a:pPr algn="ctr" defTabSz="1105444"/>
            <a:r>
              <a:rPr lang="en-US" sz="1179" kern="0" dirty="0">
                <a:solidFill>
                  <a:prstClr val="white"/>
                </a:solidFill>
                <a:latin typeface="Segoe UI" panose="020B0502040204020203" pitchFamily="34" charset="0"/>
                <a:ea typeface="Segoe UI" panose="020B0502040204020203" pitchFamily="34" charset="0"/>
                <a:cs typeface="Segoe UI" panose="020B0502040204020203" pitchFamily="34" charset="0"/>
              </a:rPr>
              <a:t>Machine Learning</a:t>
            </a:r>
          </a:p>
          <a:p>
            <a:pPr algn="ctr" defTabSz="1105444"/>
            <a:r>
              <a:rPr lang="en-US" sz="1179" kern="0" dirty="0">
                <a:solidFill>
                  <a:prstClr val="white"/>
                </a:solidFill>
                <a:latin typeface="Segoe UI" panose="020B0502040204020203" pitchFamily="34" charset="0"/>
                <a:ea typeface="Segoe UI" panose="020B0502040204020203" pitchFamily="34" charset="0"/>
                <a:cs typeface="Segoe UI" panose="020B0502040204020203" pitchFamily="34" charset="0"/>
              </a:rPr>
              <a:t>(driven by Rule Engine)</a:t>
            </a:r>
          </a:p>
        </p:txBody>
      </p:sp>
      <p:sp>
        <p:nvSpPr>
          <p:cNvPr id="27" name="TextBox 26"/>
          <p:cNvSpPr txBox="1"/>
          <p:nvPr/>
        </p:nvSpPr>
        <p:spPr>
          <a:xfrm>
            <a:off x="4573090" y="4924340"/>
            <a:ext cx="1838965" cy="231923"/>
          </a:xfrm>
          <a:prstGeom prst="rect">
            <a:avLst/>
          </a:prstGeom>
          <a:noFill/>
        </p:spPr>
        <p:txBody>
          <a:bodyPr wrap="none" rtlCol="0">
            <a:spAutoFit/>
          </a:bodyPr>
          <a:lstStyle/>
          <a:p>
            <a:r>
              <a:rPr lang="en-US" sz="907" dirty="0"/>
              <a:t>Ingesting Historical previous values</a:t>
            </a:r>
          </a:p>
        </p:txBody>
      </p:sp>
      <p:cxnSp>
        <p:nvCxnSpPr>
          <p:cNvPr id="65" name="Straight Arrow Connector 64"/>
          <p:cNvCxnSpPr/>
          <p:nvPr/>
        </p:nvCxnSpPr>
        <p:spPr>
          <a:xfrm flipH="1" flipV="1">
            <a:off x="5621730" y="5165891"/>
            <a:ext cx="3468" cy="581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461142" y="4238919"/>
            <a:ext cx="4520884" cy="16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303130" y="5324079"/>
            <a:ext cx="646331" cy="231923"/>
          </a:xfrm>
          <a:prstGeom prst="rect">
            <a:avLst/>
          </a:prstGeom>
          <a:noFill/>
        </p:spPr>
        <p:txBody>
          <a:bodyPr wrap="none" rtlCol="0">
            <a:spAutoFit/>
          </a:bodyPr>
          <a:lstStyle/>
          <a:p>
            <a:r>
              <a:rPr lang="en-US" sz="907" dirty="0"/>
              <a:t>Execution</a:t>
            </a:r>
          </a:p>
        </p:txBody>
      </p:sp>
      <p:sp>
        <p:nvSpPr>
          <p:cNvPr id="45" name="Flowchart: Process 44"/>
          <p:cNvSpPr/>
          <p:nvPr/>
        </p:nvSpPr>
        <p:spPr>
          <a:xfrm>
            <a:off x="8995349" y="3934652"/>
            <a:ext cx="898790" cy="1656419"/>
          </a:xfrm>
          <a:prstGeom prst="flowChartProcess">
            <a:avLst/>
          </a:prstGeom>
          <a:solidFill>
            <a:srgbClr val="4BACC6">
              <a:lumMod val="75000"/>
            </a:srgbClr>
          </a:solidFill>
          <a:ln w="25400" cap="flat" cmpd="sng" algn="ctr">
            <a:noFill/>
            <a:prstDash val="solid"/>
          </a:ln>
          <a:effectLst/>
        </p:spPr>
        <p:txBody>
          <a:bodyPr lIns="62198" tIns="31099" rIns="62198" bIns="31099" anchor="ctr"/>
          <a:lstStyle/>
          <a:p>
            <a:pPr algn="ctr" defTabSz="1105444"/>
            <a:r>
              <a:rPr lang="en-US" sz="1179"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Compare</a:t>
            </a:r>
          </a:p>
          <a:p>
            <a:pPr algn="ctr" defTabSz="1105444"/>
            <a:endParaRPr lang="en-US" sz="1179"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46" name="Straight Arrow Connector 45"/>
          <p:cNvCxnSpPr/>
          <p:nvPr/>
        </p:nvCxnSpPr>
        <p:spPr>
          <a:xfrm flipV="1">
            <a:off x="8204137" y="5172748"/>
            <a:ext cx="805721" cy="125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332290" y="4842796"/>
            <a:ext cx="636714" cy="371512"/>
          </a:xfrm>
          <a:prstGeom prst="rect">
            <a:avLst/>
          </a:prstGeom>
          <a:noFill/>
        </p:spPr>
        <p:txBody>
          <a:bodyPr wrap="none" rtlCol="0">
            <a:spAutoFit/>
          </a:bodyPr>
          <a:lstStyle/>
          <a:p>
            <a:pPr algn="ctr"/>
            <a:r>
              <a:rPr lang="en-US" sz="907" dirty="0"/>
              <a:t>Predicted</a:t>
            </a:r>
          </a:p>
          <a:p>
            <a:pPr algn="ctr"/>
            <a:r>
              <a:rPr lang="en-US" sz="907" dirty="0"/>
              <a:t>value</a:t>
            </a:r>
          </a:p>
        </p:txBody>
      </p:sp>
      <p:sp>
        <p:nvSpPr>
          <p:cNvPr id="48" name="TextBox 47"/>
          <p:cNvSpPr txBox="1"/>
          <p:nvPr/>
        </p:nvSpPr>
        <p:spPr>
          <a:xfrm>
            <a:off x="5961459" y="4011215"/>
            <a:ext cx="764953" cy="231923"/>
          </a:xfrm>
          <a:prstGeom prst="rect">
            <a:avLst/>
          </a:prstGeom>
          <a:noFill/>
        </p:spPr>
        <p:txBody>
          <a:bodyPr wrap="none" rtlCol="0">
            <a:spAutoFit/>
          </a:bodyPr>
          <a:lstStyle/>
          <a:p>
            <a:r>
              <a:rPr lang="en-US" sz="907" dirty="0"/>
              <a:t>Actual value</a:t>
            </a:r>
          </a:p>
        </p:txBody>
      </p:sp>
      <p:sp>
        <p:nvSpPr>
          <p:cNvPr id="49" name="TextBox 48"/>
          <p:cNvSpPr txBox="1"/>
          <p:nvPr/>
        </p:nvSpPr>
        <p:spPr>
          <a:xfrm>
            <a:off x="1340147" y="3936741"/>
            <a:ext cx="819455" cy="790281"/>
          </a:xfrm>
          <a:prstGeom prst="rect">
            <a:avLst/>
          </a:prstGeom>
          <a:noFill/>
        </p:spPr>
        <p:txBody>
          <a:bodyPr wrap="none" rtlCol="0">
            <a:spAutoFit/>
          </a:bodyPr>
          <a:lstStyle/>
          <a:p>
            <a:pPr algn="ctr"/>
            <a:r>
              <a:rPr lang="en-US" sz="907" dirty="0"/>
              <a:t>Ingest </a:t>
            </a:r>
          </a:p>
          <a:p>
            <a:pPr algn="ctr"/>
            <a:r>
              <a:rPr lang="en-US" sz="907" dirty="0"/>
              <a:t>10-minute</a:t>
            </a:r>
          </a:p>
          <a:p>
            <a:pPr algn="ctr"/>
            <a:r>
              <a:rPr lang="en-US" sz="907" dirty="0"/>
              <a:t> averages </a:t>
            </a:r>
          </a:p>
          <a:p>
            <a:pPr algn="ctr"/>
            <a:r>
              <a:rPr lang="en-US" sz="907" dirty="0"/>
              <a:t>of the </a:t>
            </a:r>
          </a:p>
          <a:p>
            <a:pPr algn="ctr"/>
            <a:r>
              <a:rPr lang="en-US" sz="907" dirty="0"/>
              <a:t>sensor values</a:t>
            </a:r>
          </a:p>
        </p:txBody>
      </p:sp>
      <p:cxnSp>
        <p:nvCxnSpPr>
          <p:cNvPr id="51" name="Straight Arrow Connector 50"/>
          <p:cNvCxnSpPr/>
          <p:nvPr/>
        </p:nvCxnSpPr>
        <p:spPr>
          <a:xfrm>
            <a:off x="9894139" y="4711691"/>
            <a:ext cx="577444" cy="66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Flowchart: Process 52"/>
          <p:cNvSpPr/>
          <p:nvPr/>
        </p:nvSpPr>
        <p:spPr>
          <a:xfrm>
            <a:off x="10482874" y="3925435"/>
            <a:ext cx="898790" cy="1656419"/>
          </a:xfrm>
          <a:prstGeom prst="flowChartProcess">
            <a:avLst/>
          </a:prstGeom>
          <a:solidFill>
            <a:srgbClr val="4BACC6">
              <a:lumMod val="75000"/>
            </a:srgbClr>
          </a:solidFill>
          <a:ln w="25400" cap="flat" cmpd="sng" algn="ctr">
            <a:noFill/>
            <a:prstDash val="solid"/>
          </a:ln>
          <a:effectLst/>
        </p:spPr>
        <p:txBody>
          <a:bodyPr lIns="62198" tIns="31099" rIns="62198" bIns="31099" anchor="ctr"/>
          <a:lstStyle/>
          <a:p>
            <a:pPr algn="ctr" defTabSz="1105444"/>
            <a:r>
              <a:rPr lang="en-US" sz="1179"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Analysis </a:t>
            </a:r>
            <a:r>
              <a:rPr lang="en-US" sz="1179" kern="0" dirty="0">
                <a:solidFill>
                  <a:prstClr val="white"/>
                </a:solidFill>
                <a:latin typeface="Segoe UI" panose="020B0502040204020203" pitchFamily="34" charset="0"/>
                <a:ea typeface="Segoe UI" panose="020B0502040204020203" pitchFamily="34" charset="0"/>
                <a:cs typeface="Segoe UI" panose="020B0502040204020203" pitchFamily="34" charset="0"/>
              </a:rPr>
              <a:t>Asset- Sensor behavior</a:t>
            </a:r>
          </a:p>
          <a:p>
            <a:pPr algn="ctr" defTabSz="1105444"/>
            <a:endParaRPr lang="en-US" sz="1179"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54" name="TextBox 53"/>
          <p:cNvSpPr txBox="1"/>
          <p:nvPr/>
        </p:nvSpPr>
        <p:spPr>
          <a:xfrm>
            <a:off x="9853413" y="4462093"/>
            <a:ext cx="582211" cy="231923"/>
          </a:xfrm>
          <a:prstGeom prst="rect">
            <a:avLst/>
          </a:prstGeom>
          <a:noFill/>
        </p:spPr>
        <p:txBody>
          <a:bodyPr wrap="none" rtlCol="0">
            <a:spAutoFit/>
          </a:bodyPr>
          <a:lstStyle/>
          <a:p>
            <a:r>
              <a:rPr lang="en-US" sz="907" dirty="0"/>
              <a:t>Residual</a:t>
            </a:r>
          </a:p>
        </p:txBody>
      </p:sp>
      <p:cxnSp>
        <p:nvCxnSpPr>
          <p:cNvPr id="72" name="Straight Connector 71"/>
          <p:cNvCxnSpPr/>
          <p:nvPr/>
        </p:nvCxnSpPr>
        <p:spPr>
          <a:xfrm flipV="1">
            <a:off x="2968040" y="2412583"/>
            <a:ext cx="3289264" cy="2"/>
          </a:xfrm>
          <a:prstGeom prst="line">
            <a:avLst/>
          </a:prstGeom>
          <a:ln w="22225">
            <a:solidFill>
              <a:schemeClr val="accent4"/>
            </a:solidFill>
            <a:prstDash val="sysDash"/>
          </a:ln>
        </p:spPr>
        <p:style>
          <a:lnRef idx="3">
            <a:schemeClr val="accent1"/>
          </a:lnRef>
          <a:fillRef idx="0">
            <a:schemeClr val="accent1"/>
          </a:fillRef>
          <a:effectRef idx="2">
            <a:schemeClr val="accent1"/>
          </a:effectRef>
          <a:fontRef idx="minor">
            <a:schemeClr val="tx1"/>
          </a:fontRef>
        </p:style>
      </p:cxnSp>
      <p:sp useBgFill="1">
        <p:nvSpPr>
          <p:cNvPr id="57" name="Right Brace 56"/>
          <p:cNvSpPr/>
          <p:nvPr/>
        </p:nvSpPr>
        <p:spPr>
          <a:xfrm>
            <a:off x="2577312" y="1249364"/>
            <a:ext cx="847524" cy="2326439"/>
          </a:xfrm>
          <a:prstGeom prst="rightBrace">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32"/>
          </a:p>
        </p:txBody>
      </p:sp>
      <p:cxnSp>
        <p:nvCxnSpPr>
          <p:cNvPr id="80" name="Straight Connector 79"/>
          <p:cNvCxnSpPr/>
          <p:nvPr/>
        </p:nvCxnSpPr>
        <p:spPr>
          <a:xfrm flipV="1">
            <a:off x="6267497" y="2387100"/>
            <a:ext cx="32337" cy="3657167"/>
          </a:xfrm>
          <a:prstGeom prst="line">
            <a:avLst/>
          </a:prstGeom>
          <a:ln w="22225">
            <a:solidFill>
              <a:schemeClr val="accent4"/>
            </a:solidFill>
            <a:prstDash val="sysDash"/>
          </a:ln>
        </p:spPr>
        <p:style>
          <a:lnRef idx="3">
            <a:schemeClr val="accent1"/>
          </a:lnRef>
          <a:fillRef idx="0">
            <a:schemeClr val="accent1"/>
          </a:fillRef>
          <a:effectRef idx="2">
            <a:schemeClr val="accent1"/>
          </a:effectRef>
          <a:fontRef idx="minor">
            <a:schemeClr val="tx1"/>
          </a:fontRef>
        </p:style>
      </p:cxnSp>
      <p:cxnSp>
        <p:nvCxnSpPr>
          <p:cNvPr id="84" name="Straight Arrow Connector 83"/>
          <p:cNvCxnSpPr/>
          <p:nvPr/>
        </p:nvCxnSpPr>
        <p:spPr>
          <a:xfrm flipH="1">
            <a:off x="6069674" y="6044268"/>
            <a:ext cx="2081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 name="Up-Down Arrow 1"/>
          <p:cNvSpPr/>
          <p:nvPr/>
        </p:nvSpPr>
        <p:spPr>
          <a:xfrm>
            <a:off x="1087489" y="4837068"/>
            <a:ext cx="218220" cy="652122"/>
          </a:xfrm>
          <a:prstGeom prst="upDownArrow">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5" name="Cloud Callout 4"/>
          <p:cNvSpPr/>
          <p:nvPr/>
        </p:nvSpPr>
        <p:spPr>
          <a:xfrm>
            <a:off x="477020" y="5866423"/>
            <a:ext cx="1266124" cy="665121"/>
          </a:xfrm>
          <a:prstGeom prst="cloudCallout">
            <a:avLst>
              <a:gd name="adj1" fmla="val 7400"/>
              <a:gd name="adj2" fmla="val -9443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88" dirty="0"/>
              <a:t>Any other Asset</a:t>
            </a:r>
          </a:p>
        </p:txBody>
      </p:sp>
      <p:pic>
        <p:nvPicPr>
          <p:cNvPr id="32" name="Picture 95"/>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90573" y="2551674"/>
            <a:ext cx="1382182" cy="974995"/>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8" name="Straight Connector 7"/>
          <p:cNvCxnSpPr>
            <a:stCxn id="53" idx="3"/>
          </p:cNvCxnSpPr>
          <p:nvPr/>
        </p:nvCxnSpPr>
        <p:spPr>
          <a:xfrm flipV="1">
            <a:off x="11381664" y="4753644"/>
            <a:ext cx="396063" cy="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1777727" y="3575802"/>
            <a:ext cx="0" cy="116436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0713051" y="2108404"/>
            <a:ext cx="1337226" cy="427168"/>
          </a:xfrm>
          <a:prstGeom prst="rect">
            <a:avLst/>
          </a:prstGeom>
          <a:noFill/>
        </p:spPr>
        <p:txBody>
          <a:bodyPr wrap="none" rtlCol="0">
            <a:spAutoFit/>
          </a:bodyPr>
          <a:lstStyle/>
          <a:p>
            <a:pPr algn="ctr"/>
            <a:r>
              <a:rPr lang="en-US" sz="1088" dirty="0"/>
              <a:t>Anomaly Dashboard</a:t>
            </a:r>
          </a:p>
          <a:p>
            <a:pPr algn="ctr"/>
            <a:r>
              <a:rPr lang="en-US" sz="1088" dirty="0"/>
              <a:t>Trend Scorecard</a:t>
            </a: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94693" y="6108342"/>
            <a:ext cx="685237" cy="619736"/>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01990" y="3006204"/>
            <a:ext cx="718143" cy="537915"/>
          </a:xfrm>
          <a:prstGeom prst="rect">
            <a:avLst/>
          </a:prstGeom>
        </p:spPr>
      </p:pic>
      <p:sp>
        <p:nvSpPr>
          <p:cNvPr id="41" name="TextBox 40"/>
          <p:cNvSpPr txBox="1"/>
          <p:nvPr/>
        </p:nvSpPr>
        <p:spPr>
          <a:xfrm>
            <a:off x="1359157" y="4787780"/>
            <a:ext cx="922047" cy="231923"/>
          </a:xfrm>
          <a:prstGeom prst="rect">
            <a:avLst/>
          </a:prstGeom>
          <a:noFill/>
        </p:spPr>
        <p:txBody>
          <a:bodyPr wrap="none" rtlCol="0">
            <a:spAutoFit/>
          </a:bodyPr>
          <a:lstStyle/>
          <a:p>
            <a:r>
              <a:rPr lang="en-US" sz="907" b="1" dirty="0"/>
              <a:t>Data Collection</a:t>
            </a:r>
          </a:p>
        </p:txBody>
      </p:sp>
    </p:spTree>
    <p:extLst>
      <p:ext uri="{BB962C8B-B14F-4D97-AF65-F5344CB8AC3E}">
        <p14:creationId xmlns:p14="http://schemas.microsoft.com/office/powerpoint/2010/main" val="1813292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p:nvPr/>
        </p:nvSpPr>
        <p:spPr>
          <a:xfrm>
            <a:off x="2651051" y="681103"/>
            <a:ext cx="6502398" cy="6176897"/>
          </a:xfrm>
          <a:prstGeom prst="rect">
            <a:avLst/>
          </a:prstGeom>
          <a:blipFill>
            <a:blip r:embed="rId2" cstate="print"/>
            <a:stretch>
              <a:fillRect/>
            </a:stretch>
          </a:blipFill>
        </p:spPr>
        <p:txBody>
          <a:bodyPr wrap="square" lIns="0" tIns="0" rIns="0" bIns="0" rtlCol="0"/>
          <a:lstStyle/>
          <a:p>
            <a:endParaRPr/>
          </a:p>
        </p:txBody>
      </p:sp>
      <p:sp>
        <p:nvSpPr>
          <p:cNvPr id="4" name="object 3"/>
          <p:cNvSpPr txBox="1"/>
          <p:nvPr/>
        </p:nvSpPr>
        <p:spPr>
          <a:xfrm>
            <a:off x="5229117" y="1560603"/>
            <a:ext cx="1171575" cy="292387"/>
          </a:xfrm>
          <a:prstGeom prst="rect">
            <a:avLst/>
          </a:prstGeom>
          <a:solidFill>
            <a:srgbClr val="FFFFFF"/>
          </a:solidFill>
        </p:spPr>
        <p:txBody>
          <a:bodyPr vert="horz" wrap="square" lIns="0" tIns="45719" rIns="0" bIns="0" rtlCol="0">
            <a:spAutoFit/>
          </a:bodyPr>
          <a:lstStyle/>
          <a:p>
            <a:pPr marL="200025">
              <a:spcBef>
                <a:spcPts val="359"/>
              </a:spcBef>
            </a:pPr>
            <a:r>
              <a:rPr sz="1600" b="1" dirty="0">
                <a:solidFill>
                  <a:srgbClr val="262626"/>
                </a:solidFill>
                <a:latin typeface="Century Gothic Bold"/>
                <a:cs typeface="Century Gothic Bold"/>
              </a:rPr>
              <a:t>Wisdom</a:t>
            </a:r>
            <a:endParaRPr sz="1600">
              <a:latin typeface="Century Gothic Bold"/>
              <a:cs typeface="Century Gothic Bold"/>
            </a:endParaRPr>
          </a:p>
        </p:txBody>
      </p:sp>
      <p:sp>
        <p:nvSpPr>
          <p:cNvPr id="5" name="object 4"/>
          <p:cNvSpPr txBox="1"/>
          <p:nvPr/>
        </p:nvSpPr>
        <p:spPr>
          <a:xfrm>
            <a:off x="5228918" y="3535956"/>
            <a:ext cx="1313815" cy="292387"/>
          </a:xfrm>
          <a:prstGeom prst="rect">
            <a:avLst/>
          </a:prstGeom>
          <a:solidFill>
            <a:srgbClr val="FFFFFF"/>
          </a:solidFill>
        </p:spPr>
        <p:txBody>
          <a:bodyPr vert="horz" wrap="square" lIns="0" tIns="45719" rIns="0" bIns="0" rtlCol="0">
            <a:spAutoFit/>
          </a:bodyPr>
          <a:lstStyle/>
          <a:p>
            <a:pPr marL="90805">
              <a:spcBef>
                <a:spcPts val="359"/>
              </a:spcBef>
            </a:pPr>
            <a:r>
              <a:rPr sz="1600" b="1" spc="-5" dirty="0">
                <a:solidFill>
                  <a:srgbClr val="262626"/>
                </a:solidFill>
                <a:latin typeface="Century Gothic Bold"/>
                <a:cs typeface="Century Gothic Bold"/>
              </a:rPr>
              <a:t>Knowledge</a:t>
            </a:r>
            <a:endParaRPr sz="1600">
              <a:latin typeface="Century Gothic Bold"/>
              <a:cs typeface="Century Gothic Bold"/>
            </a:endParaRPr>
          </a:p>
        </p:txBody>
      </p:sp>
      <p:sp>
        <p:nvSpPr>
          <p:cNvPr id="6" name="object 5"/>
          <p:cNvSpPr txBox="1"/>
          <p:nvPr/>
        </p:nvSpPr>
        <p:spPr>
          <a:xfrm>
            <a:off x="5229116" y="4473536"/>
            <a:ext cx="1313180" cy="292387"/>
          </a:xfrm>
          <a:prstGeom prst="rect">
            <a:avLst/>
          </a:prstGeom>
          <a:solidFill>
            <a:srgbClr val="FFFFFF"/>
          </a:solidFill>
        </p:spPr>
        <p:txBody>
          <a:bodyPr vert="horz" wrap="square" lIns="0" tIns="45719" rIns="0" bIns="0" rtlCol="0">
            <a:spAutoFit/>
          </a:bodyPr>
          <a:lstStyle/>
          <a:p>
            <a:pPr marL="91440">
              <a:spcBef>
                <a:spcPts val="359"/>
              </a:spcBef>
            </a:pPr>
            <a:r>
              <a:rPr sz="1600" b="1" dirty="0">
                <a:solidFill>
                  <a:srgbClr val="262626"/>
                </a:solidFill>
                <a:latin typeface="Century Gothic Bold"/>
                <a:cs typeface="Century Gothic Bold"/>
              </a:rPr>
              <a:t>Information</a:t>
            </a:r>
            <a:endParaRPr sz="1600">
              <a:latin typeface="Century Gothic Bold"/>
              <a:cs typeface="Century Gothic Bold"/>
            </a:endParaRPr>
          </a:p>
        </p:txBody>
      </p:sp>
      <p:sp>
        <p:nvSpPr>
          <p:cNvPr id="7" name="object 6"/>
          <p:cNvSpPr txBox="1"/>
          <p:nvPr/>
        </p:nvSpPr>
        <p:spPr>
          <a:xfrm>
            <a:off x="5547152" y="5403325"/>
            <a:ext cx="661035" cy="292388"/>
          </a:xfrm>
          <a:prstGeom prst="rect">
            <a:avLst/>
          </a:prstGeom>
          <a:solidFill>
            <a:srgbClr val="FFFFFF"/>
          </a:solidFill>
        </p:spPr>
        <p:txBody>
          <a:bodyPr vert="horz" wrap="square" lIns="0" tIns="45720" rIns="0" bIns="0" rtlCol="0">
            <a:spAutoFit/>
          </a:bodyPr>
          <a:lstStyle/>
          <a:p>
            <a:pPr marL="91440">
              <a:spcBef>
                <a:spcPts val="360"/>
              </a:spcBef>
            </a:pPr>
            <a:r>
              <a:rPr sz="1600" b="1" spc="-5" dirty="0">
                <a:solidFill>
                  <a:srgbClr val="262626"/>
                </a:solidFill>
                <a:latin typeface="Century Gothic Bold"/>
                <a:cs typeface="Century Gothic Bold"/>
              </a:rPr>
              <a:t>Data</a:t>
            </a:r>
            <a:endParaRPr sz="1600">
              <a:latin typeface="Century Gothic Bold"/>
              <a:cs typeface="Century Gothic Bold"/>
            </a:endParaRPr>
          </a:p>
        </p:txBody>
      </p:sp>
      <p:sp>
        <p:nvSpPr>
          <p:cNvPr id="8" name="object 7"/>
          <p:cNvSpPr txBox="1"/>
          <p:nvPr/>
        </p:nvSpPr>
        <p:spPr>
          <a:xfrm>
            <a:off x="3791206" y="1624915"/>
            <a:ext cx="995680" cy="510540"/>
          </a:xfrm>
          <a:prstGeom prst="rect">
            <a:avLst/>
          </a:prstGeom>
        </p:spPr>
        <p:txBody>
          <a:bodyPr vert="horz" wrap="square" lIns="0" tIns="22860" rIns="0" bIns="0" rtlCol="0">
            <a:spAutoFit/>
          </a:bodyPr>
          <a:lstStyle/>
          <a:p>
            <a:pPr marL="12700" marR="5080" indent="228600">
              <a:lnSpc>
                <a:spcPts val="1900"/>
              </a:lnSpc>
              <a:spcBef>
                <a:spcPts val="180"/>
              </a:spcBef>
            </a:pPr>
            <a:r>
              <a:rPr sz="1600" spc="-5" dirty="0">
                <a:solidFill>
                  <a:srgbClr val="262626"/>
                </a:solidFill>
                <a:latin typeface="Century Gothic"/>
                <a:cs typeface="Century Gothic"/>
              </a:rPr>
              <a:t>More  </a:t>
            </a:r>
            <a:r>
              <a:rPr sz="1600" dirty="0">
                <a:solidFill>
                  <a:srgbClr val="262626"/>
                </a:solidFill>
                <a:latin typeface="Century Gothic"/>
                <a:cs typeface="Century Gothic"/>
              </a:rPr>
              <a:t>Important</a:t>
            </a:r>
            <a:endParaRPr sz="1600">
              <a:latin typeface="Century Gothic"/>
              <a:cs typeface="Century Gothic"/>
            </a:endParaRPr>
          </a:p>
        </p:txBody>
      </p:sp>
      <p:sp>
        <p:nvSpPr>
          <p:cNvPr id="9" name="object 8"/>
          <p:cNvSpPr txBox="1"/>
          <p:nvPr/>
        </p:nvSpPr>
        <p:spPr>
          <a:xfrm>
            <a:off x="1400359" y="5359869"/>
            <a:ext cx="995680" cy="510540"/>
          </a:xfrm>
          <a:prstGeom prst="rect">
            <a:avLst/>
          </a:prstGeom>
        </p:spPr>
        <p:txBody>
          <a:bodyPr vert="horz" wrap="square" lIns="0" tIns="22860" rIns="0" bIns="0" rtlCol="0">
            <a:spAutoFit/>
          </a:bodyPr>
          <a:lstStyle/>
          <a:p>
            <a:pPr marL="12700" marR="5080" indent="292735">
              <a:lnSpc>
                <a:spcPts val="1900"/>
              </a:lnSpc>
              <a:spcBef>
                <a:spcPts val="180"/>
              </a:spcBef>
            </a:pPr>
            <a:r>
              <a:rPr sz="1600" dirty="0">
                <a:solidFill>
                  <a:srgbClr val="262626"/>
                </a:solidFill>
                <a:latin typeface="Century Gothic"/>
                <a:cs typeface="Century Gothic"/>
              </a:rPr>
              <a:t>Less  Important</a:t>
            </a:r>
            <a:endParaRPr sz="1600">
              <a:latin typeface="Century Gothic"/>
              <a:cs typeface="Century Gothic"/>
            </a:endParaRPr>
          </a:p>
        </p:txBody>
      </p:sp>
      <p:sp>
        <p:nvSpPr>
          <p:cNvPr id="10" name="object 9"/>
          <p:cNvSpPr/>
          <p:nvPr/>
        </p:nvSpPr>
        <p:spPr>
          <a:xfrm>
            <a:off x="2471724" y="2744164"/>
            <a:ext cx="1201931" cy="1626533"/>
          </a:xfrm>
          <a:prstGeom prst="rect">
            <a:avLst/>
          </a:prstGeom>
          <a:blipFill>
            <a:blip r:embed="rId3" cstate="print"/>
            <a:stretch>
              <a:fillRect/>
            </a:stretch>
          </a:blipFill>
        </p:spPr>
        <p:txBody>
          <a:bodyPr wrap="square" lIns="0" tIns="0" rIns="0" bIns="0" rtlCol="0"/>
          <a:lstStyle/>
          <a:p>
            <a:endParaRPr/>
          </a:p>
        </p:txBody>
      </p:sp>
      <p:sp>
        <p:nvSpPr>
          <p:cNvPr id="12" name="object 11"/>
          <p:cNvSpPr/>
          <p:nvPr/>
        </p:nvSpPr>
        <p:spPr>
          <a:xfrm>
            <a:off x="4292291" y="1822450"/>
            <a:ext cx="182245" cy="160020"/>
          </a:xfrm>
          <a:custGeom>
            <a:avLst/>
            <a:gdLst/>
            <a:ahLst/>
            <a:cxnLst/>
            <a:rect l="l" t="t" r="r" b="b"/>
            <a:pathLst>
              <a:path w="182245" h="160019">
                <a:moveTo>
                  <a:pt x="161939" y="42736"/>
                </a:moveTo>
                <a:lnTo>
                  <a:pt x="119787" y="42736"/>
                </a:lnTo>
                <a:lnTo>
                  <a:pt x="77149" y="132824"/>
                </a:lnTo>
                <a:lnTo>
                  <a:pt x="75330" y="140167"/>
                </a:lnTo>
                <a:lnTo>
                  <a:pt x="76430" y="147386"/>
                </a:lnTo>
                <a:lnTo>
                  <a:pt x="80157" y="153667"/>
                </a:lnTo>
                <a:lnTo>
                  <a:pt x="86219" y="158192"/>
                </a:lnTo>
                <a:lnTo>
                  <a:pt x="93561" y="160011"/>
                </a:lnTo>
                <a:lnTo>
                  <a:pt x="100781" y="158911"/>
                </a:lnTo>
                <a:lnTo>
                  <a:pt x="107061" y="155185"/>
                </a:lnTo>
                <a:lnTo>
                  <a:pt x="111587" y="149123"/>
                </a:lnTo>
                <a:lnTo>
                  <a:pt x="161939" y="42736"/>
                </a:lnTo>
                <a:close/>
              </a:path>
              <a:path w="182245" h="160019">
                <a:moveTo>
                  <a:pt x="182166" y="0"/>
                </a:moveTo>
                <a:lnTo>
                  <a:pt x="17617" y="11965"/>
                </a:lnTo>
                <a:lnTo>
                  <a:pt x="0" y="32348"/>
                </a:lnTo>
                <a:lnTo>
                  <a:pt x="2030" y="39634"/>
                </a:lnTo>
                <a:lnTo>
                  <a:pt x="6541" y="45377"/>
                </a:lnTo>
                <a:lnTo>
                  <a:pt x="12877" y="49010"/>
                </a:lnTo>
                <a:lnTo>
                  <a:pt x="20380" y="49965"/>
                </a:lnTo>
                <a:lnTo>
                  <a:pt x="119787" y="42736"/>
                </a:lnTo>
                <a:lnTo>
                  <a:pt x="161939" y="42736"/>
                </a:lnTo>
                <a:lnTo>
                  <a:pt x="182166" y="0"/>
                </a:lnTo>
                <a:close/>
              </a:path>
            </a:pathLst>
          </a:custGeom>
          <a:solidFill>
            <a:srgbClr val="FFFFFF"/>
          </a:solidFill>
        </p:spPr>
        <p:txBody>
          <a:bodyPr wrap="square" lIns="0" tIns="0" rIns="0" bIns="0" rtlCol="0"/>
          <a:lstStyle/>
          <a:p>
            <a:endParaRPr/>
          </a:p>
        </p:txBody>
      </p:sp>
      <p:sp>
        <p:nvSpPr>
          <p:cNvPr id="13" name="object 12"/>
          <p:cNvSpPr txBox="1"/>
          <p:nvPr/>
        </p:nvSpPr>
        <p:spPr>
          <a:xfrm>
            <a:off x="7730489" y="1701886"/>
            <a:ext cx="2205355" cy="228268"/>
          </a:xfrm>
          <a:prstGeom prst="rect">
            <a:avLst/>
          </a:prstGeom>
        </p:spPr>
        <p:txBody>
          <a:bodyPr vert="horz" wrap="square" lIns="0" tIns="12700" rIns="0" bIns="0" rtlCol="0">
            <a:spAutoFit/>
          </a:bodyPr>
          <a:lstStyle/>
          <a:p>
            <a:pPr marL="12700">
              <a:spcBef>
                <a:spcPts val="100"/>
              </a:spcBef>
            </a:pPr>
            <a:r>
              <a:rPr sz="1400" spc="-5" dirty="0">
                <a:solidFill>
                  <a:srgbClr val="262626"/>
                </a:solidFill>
                <a:latin typeface="Century Gothic"/>
                <a:cs typeface="Century Gothic"/>
              </a:rPr>
              <a:t>Evaluated</a:t>
            </a:r>
            <a:r>
              <a:rPr sz="1400" spc="-95" dirty="0">
                <a:solidFill>
                  <a:srgbClr val="262626"/>
                </a:solidFill>
                <a:latin typeface="Century Gothic"/>
                <a:cs typeface="Century Gothic"/>
              </a:rPr>
              <a:t> </a:t>
            </a:r>
            <a:r>
              <a:rPr sz="1400" dirty="0">
                <a:solidFill>
                  <a:srgbClr val="262626"/>
                </a:solidFill>
                <a:latin typeface="Century Gothic"/>
                <a:cs typeface="Century Gothic"/>
              </a:rPr>
              <a:t>understanding</a:t>
            </a:r>
            <a:endParaRPr sz="1400">
              <a:latin typeface="Century Gothic"/>
              <a:cs typeface="Century Gothic"/>
            </a:endParaRPr>
          </a:p>
        </p:txBody>
      </p:sp>
      <p:sp>
        <p:nvSpPr>
          <p:cNvPr id="14" name="object 13"/>
          <p:cNvSpPr txBox="1"/>
          <p:nvPr/>
        </p:nvSpPr>
        <p:spPr>
          <a:xfrm>
            <a:off x="7730489" y="2615788"/>
            <a:ext cx="1382395" cy="228268"/>
          </a:xfrm>
          <a:prstGeom prst="rect">
            <a:avLst/>
          </a:prstGeom>
        </p:spPr>
        <p:txBody>
          <a:bodyPr vert="horz" wrap="square" lIns="0" tIns="12700" rIns="0" bIns="0" rtlCol="0">
            <a:spAutoFit/>
          </a:bodyPr>
          <a:lstStyle/>
          <a:p>
            <a:pPr marL="12700">
              <a:spcBef>
                <a:spcPts val="100"/>
              </a:spcBef>
            </a:pPr>
            <a:r>
              <a:rPr sz="1400" spc="-5" dirty="0">
                <a:solidFill>
                  <a:srgbClr val="262626"/>
                </a:solidFill>
                <a:latin typeface="Century Gothic"/>
                <a:cs typeface="Century Gothic"/>
              </a:rPr>
              <a:t>Appreciation</a:t>
            </a:r>
            <a:r>
              <a:rPr sz="1400" spc="-65" dirty="0">
                <a:solidFill>
                  <a:srgbClr val="262626"/>
                </a:solidFill>
                <a:latin typeface="Century Gothic"/>
                <a:cs typeface="Century Gothic"/>
              </a:rPr>
              <a:t> </a:t>
            </a:r>
            <a:r>
              <a:rPr sz="1400" dirty="0">
                <a:solidFill>
                  <a:srgbClr val="262626"/>
                </a:solidFill>
                <a:latin typeface="Century Gothic"/>
                <a:cs typeface="Century Gothic"/>
              </a:rPr>
              <a:t>of</a:t>
            </a:r>
            <a:endParaRPr sz="1400">
              <a:latin typeface="Century Gothic"/>
              <a:cs typeface="Century Gothic"/>
            </a:endParaRPr>
          </a:p>
        </p:txBody>
      </p:sp>
      <p:sp>
        <p:nvSpPr>
          <p:cNvPr id="15" name="object 14"/>
          <p:cNvSpPr txBox="1"/>
          <p:nvPr/>
        </p:nvSpPr>
        <p:spPr>
          <a:xfrm>
            <a:off x="7730488" y="3696596"/>
            <a:ext cx="946150" cy="228268"/>
          </a:xfrm>
          <a:prstGeom prst="rect">
            <a:avLst/>
          </a:prstGeom>
        </p:spPr>
        <p:txBody>
          <a:bodyPr vert="horz" wrap="square" lIns="0" tIns="12700" rIns="0" bIns="0" rtlCol="0">
            <a:spAutoFit/>
          </a:bodyPr>
          <a:lstStyle/>
          <a:p>
            <a:pPr marL="12700">
              <a:spcBef>
                <a:spcPts val="100"/>
              </a:spcBef>
            </a:pPr>
            <a:r>
              <a:rPr sz="1400" spc="-5" dirty="0">
                <a:solidFill>
                  <a:srgbClr val="262626"/>
                </a:solidFill>
                <a:latin typeface="Century Gothic"/>
                <a:cs typeface="Century Gothic"/>
              </a:rPr>
              <a:t>Answers</a:t>
            </a:r>
            <a:r>
              <a:rPr sz="1400" spc="-90" dirty="0">
                <a:solidFill>
                  <a:srgbClr val="262626"/>
                </a:solidFill>
                <a:latin typeface="Century Gothic"/>
                <a:cs typeface="Century Gothic"/>
              </a:rPr>
              <a:t> </a:t>
            </a:r>
            <a:r>
              <a:rPr sz="1400" spc="-5" dirty="0">
                <a:solidFill>
                  <a:srgbClr val="262626"/>
                </a:solidFill>
                <a:latin typeface="Century Gothic"/>
                <a:cs typeface="Century Gothic"/>
              </a:rPr>
              <a:t>to</a:t>
            </a:r>
            <a:endParaRPr sz="1400">
              <a:latin typeface="Century Gothic"/>
              <a:cs typeface="Century Gothic"/>
            </a:endParaRPr>
          </a:p>
        </p:txBody>
      </p:sp>
      <p:sp>
        <p:nvSpPr>
          <p:cNvPr id="17" name="object 16"/>
          <p:cNvSpPr txBox="1"/>
          <p:nvPr/>
        </p:nvSpPr>
        <p:spPr>
          <a:xfrm>
            <a:off x="9710453" y="3696596"/>
            <a:ext cx="992230" cy="228268"/>
          </a:xfrm>
          <a:prstGeom prst="rect">
            <a:avLst/>
          </a:prstGeom>
        </p:spPr>
        <p:txBody>
          <a:bodyPr vert="horz" wrap="square" lIns="0" tIns="12700" rIns="0" bIns="0" rtlCol="0">
            <a:spAutoFit/>
          </a:bodyPr>
          <a:lstStyle/>
          <a:p>
            <a:pPr marL="12700">
              <a:spcBef>
                <a:spcPts val="100"/>
              </a:spcBef>
            </a:pPr>
            <a:r>
              <a:rPr lang="en-US" sz="1400" spc="-5" dirty="0">
                <a:solidFill>
                  <a:srgbClr val="262626"/>
                </a:solidFill>
                <a:latin typeface="Century Gothic"/>
                <a:cs typeface="Century Gothic"/>
              </a:rPr>
              <a:t>q</a:t>
            </a:r>
            <a:r>
              <a:rPr sz="1400" spc="-5" dirty="0">
                <a:solidFill>
                  <a:srgbClr val="262626"/>
                </a:solidFill>
                <a:latin typeface="Century Gothic"/>
                <a:cs typeface="Century Gothic"/>
              </a:rPr>
              <a:t>uestions</a:t>
            </a:r>
            <a:endParaRPr sz="1400" dirty="0">
              <a:latin typeface="Century Gothic"/>
              <a:cs typeface="Century Gothic"/>
            </a:endParaRPr>
          </a:p>
        </p:txBody>
      </p:sp>
      <p:sp>
        <p:nvSpPr>
          <p:cNvPr id="18" name="object 17"/>
          <p:cNvSpPr txBox="1"/>
          <p:nvPr/>
        </p:nvSpPr>
        <p:spPr>
          <a:xfrm>
            <a:off x="7730488" y="5427663"/>
            <a:ext cx="718820" cy="228268"/>
          </a:xfrm>
          <a:prstGeom prst="rect">
            <a:avLst/>
          </a:prstGeom>
        </p:spPr>
        <p:txBody>
          <a:bodyPr vert="horz" wrap="square" lIns="0" tIns="12700" rIns="0" bIns="0" rtlCol="0">
            <a:spAutoFit/>
          </a:bodyPr>
          <a:lstStyle/>
          <a:p>
            <a:pPr marL="12700">
              <a:spcBef>
                <a:spcPts val="100"/>
              </a:spcBef>
            </a:pPr>
            <a:r>
              <a:rPr sz="1400" spc="-5" dirty="0">
                <a:solidFill>
                  <a:srgbClr val="262626"/>
                </a:solidFill>
                <a:latin typeface="Century Gothic"/>
                <a:cs typeface="Century Gothic"/>
              </a:rPr>
              <a:t>Symbols</a:t>
            </a:r>
            <a:endParaRPr sz="1400">
              <a:latin typeface="Century Gothic"/>
              <a:cs typeface="Century Gothic"/>
            </a:endParaRPr>
          </a:p>
        </p:txBody>
      </p:sp>
      <p:sp>
        <p:nvSpPr>
          <p:cNvPr id="19" name="object 18"/>
          <p:cNvSpPr/>
          <p:nvPr/>
        </p:nvSpPr>
        <p:spPr>
          <a:xfrm>
            <a:off x="4864311" y="2588168"/>
            <a:ext cx="2212975" cy="339090"/>
          </a:xfrm>
          <a:custGeom>
            <a:avLst/>
            <a:gdLst/>
            <a:ahLst/>
            <a:cxnLst/>
            <a:rect l="l" t="t" r="r" b="b"/>
            <a:pathLst>
              <a:path w="2212975" h="339089">
                <a:moveTo>
                  <a:pt x="0" y="0"/>
                </a:moveTo>
                <a:lnTo>
                  <a:pt x="2212973" y="0"/>
                </a:lnTo>
                <a:lnTo>
                  <a:pt x="2212973" y="338554"/>
                </a:lnTo>
                <a:lnTo>
                  <a:pt x="0" y="338554"/>
                </a:lnTo>
                <a:lnTo>
                  <a:pt x="0" y="0"/>
                </a:lnTo>
                <a:close/>
              </a:path>
            </a:pathLst>
          </a:custGeom>
          <a:solidFill>
            <a:srgbClr val="FFFFFF"/>
          </a:solidFill>
        </p:spPr>
        <p:txBody>
          <a:bodyPr wrap="square" lIns="0" tIns="0" rIns="0" bIns="0" rtlCol="0"/>
          <a:lstStyle/>
          <a:p>
            <a:endParaRPr/>
          </a:p>
        </p:txBody>
      </p:sp>
      <p:sp>
        <p:nvSpPr>
          <p:cNvPr id="20" name="object 19"/>
          <p:cNvSpPr txBox="1"/>
          <p:nvPr/>
        </p:nvSpPr>
        <p:spPr>
          <a:xfrm>
            <a:off x="4864311" y="2621188"/>
            <a:ext cx="2212975" cy="269240"/>
          </a:xfrm>
          <a:prstGeom prst="rect">
            <a:avLst/>
          </a:prstGeom>
        </p:spPr>
        <p:txBody>
          <a:bodyPr vert="horz" wrap="square" lIns="0" tIns="12700" rIns="0" bIns="0" rtlCol="0">
            <a:spAutoFit/>
          </a:bodyPr>
          <a:lstStyle/>
          <a:p>
            <a:pPr marL="395605">
              <a:spcBef>
                <a:spcPts val="100"/>
              </a:spcBef>
            </a:pPr>
            <a:r>
              <a:rPr sz="1600" b="1" spc="-5" dirty="0">
                <a:solidFill>
                  <a:srgbClr val="262626"/>
                </a:solidFill>
                <a:latin typeface="Century Gothic Bold"/>
                <a:cs typeface="Century Gothic Bold"/>
              </a:rPr>
              <a:t>Understanding</a:t>
            </a:r>
            <a:endParaRPr sz="1600" dirty="0">
              <a:latin typeface="Century Gothic Bold"/>
              <a:cs typeface="Century Gothic Bold"/>
            </a:endParaRPr>
          </a:p>
        </p:txBody>
      </p:sp>
      <p:sp>
        <p:nvSpPr>
          <p:cNvPr id="21" name="object 20"/>
          <p:cNvSpPr txBox="1"/>
          <p:nvPr/>
        </p:nvSpPr>
        <p:spPr>
          <a:xfrm>
            <a:off x="7730488" y="4351978"/>
            <a:ext cx="946150" cy="228268"/>
          </a:xfrm>
          <a:prstGeom prst="rect">
            <a:avLst/>
          </a:prstGeom>
        </p:spPr>
        <p:txBody>
          <a:bodyPr vert="horz" wrap="square" lIns="0" tIns="12700" rIns="0" bIns="0" rtlCol="0">
            <a:spAutoFit/>
          </a:bodyPr>
          <a:lstStyle/>
          <a:p>
            <a:pPr marL="12700">
              <a:spcBef>
                <a:spcPts val="100"/>
              </a:spcBef>
            </a:pPr>
            <a:r>
              <a:rPr sz="1400" spc="-5" dirty="0">
                <a:solidFill>
                  <a:srgbClr val="262626"/>
                </a:solidFill>
                <a:latin typeface="Century Gothic"/>
                <a:cs typeface="Century Gothic"/>
              </a:rPr>
              <a:t>Answers</a:t>
            </a:r>
            <a:r>
              <a:rPr sz="1400" spc="-90" dirty="0">
                <a:solidFill>
                  <a:srgbClr val="262626"/>
                </a:solidFill>
                <a:latin typeface="Century Gothic"/>
                <a:cs typeface="Century Gothic"/>
              </a:rPr>
              <a:t> </a:t>
            </a:r>
            <a:r>
              <a:rPr sz="1400" spc="-5" dirty="0">
                <a:solidFill>
                  <a:srgbClr val="262626"/>
                </a:solidFill>
                <a:latin typeface="Century Gothic"/>
                <a:cs typeface="Century Gothic"/>
              </a:rPr>
              <a:t>to</a:t>
            </a:r>
            <a:endParaRPr sz="1400">
              <a:latin typeface="Century Gothic"/>
              <a:cs typeface="Century Gothic"/>
            </a:endParaRPr>
          </a:p>
        </p:txBody>
      </p:sp>
      <p:sp>
        <p:nvSpPr>
          <p:cNvPr id="22" name="object 21"/>
          <p:cNvSpPr txBox="1"/>
          <p:nvPr/>
        </p:nvSpPr>
        <p:spPr>
          <a:xfrm>
            <a:off x="9749035" y="4771078"/>
            <a:ext cx="828675" cy="228268"/>
          </a:xfrm>
          <a:prstGeom prst="rect">
            <a:avLst/>
          </a:prstGeom>
        </p:spPr>
        <p:txBody>
          <a:bodyPr vert="horz" wrap="square" lIns="0" tIns="12700" rIns="0" bIns="0" rtlCol="0">
            <a:spAutoFit/>
          </a:bodyPr>
          <a:lstStyle/>
          <a:p>
            <a:pPr marL="12700">
              <a:spcBef>
                <a:spcPts val="100"/>
              </a:spcBef>
            </a:pPr>
            <a:r>
              <a:rPr sz="1400" spc="-5" dirty="0">
                <a:solidFill>
                  <a:srgbClr val="262626"/>
                </a:solidFill>
                <a:latin typeface="Century Gothic"/>
                <a:cs typeface="Century Gothic"/>
              </a:rPr>
              <a:t>questions</a:t>
            </a:r>
            <a:endParaRPr sz="1400">
              <a:latin typeface="Century Gothic"/>
              <a:cs typeface="Century Gothic"/>
            </a:endParaRPr>
          </a:p>
        </p:txBody>
      </p:sp>
      <p:sp>
        <p:nvSpPr>
          <p:cNvPr id="23" name="object 22"/>
          <p:cNvSpPr/>
          <p:nvPr/>
        </p:nvSpPr>
        <p:spPr>
          <a:xfrm>
            <a:off x="8882148" y="4293524"/>
            <a:ext cx="827116" cy="469669"/>
          </a:xfrm>
          <a:prstGeom prst="rect">
            <a:avLst/>
          </a:prstGeom>
          <a:blipFill>
            <a:blip r:embed="rId4" cstate="print"/>
            <a:stretch>
              <a:fillRect/>
            </a:stretch>
          </a:blipFill>
        </p:spPr>
        <p:txBody>
          <a:bodyPr wrap="square" lIns="0" tIns="0" rIns="0" bIns="0" rtlCol="0"/>
          <a:lstStyle/>
          <a:p>
            <a:endParaRPr/>
          </a:p>
        </p:txBody>
      </p:sp>
      <p:sp>
        <p:nvSpPr>
          <p:cNvPr id="24" name="object 23"/>
          <p:cNvSpPr/>
          <p:nvPr/>
        </p:nvSpPr>
        <p:spPr>
          <a:xfrm>
            <a:off x="8965276" y="4335086"/>
            <a:ext cx="652549" cy="394854"/>
          </a:xfrm>
          <a:prstGeom prst="rect">
            <a:avLst/>
          </a:prstGeom>
          <a:blipFill>
            <a:blip r:embed="rId5" cstate="print"/>
            <a:stretch>
              <a:fillRect/>
            </a:stretch>
          </a:blipFill>
        </p:spPr>
        <p:txBody>
          <a:bodyPr wrap="square" lIns="0" tIns="0" rIns="0" bIns="0" rtlCol="0"/>
          <a:lstStyle/>
          <a:p>
            <a:endParaRPr/>
          </a:p>
        </p:txBody>
      </p:sp>
      <p:sp>
        <p:nvSpPr>
          <p:cNvPr id="25" name="object 24"/>
          <p:cNvSpPr/>
          <p:nvPr/>
        </p:nvSpPr>
        <p:spPr>
          <a:xfrm>
            <a:off x="8946154" y="4339596"/>
            <a:ext cx="700405" cy="339090"/>
          </a:xfrm>
          <a:custGeom>
            <a:avLst/>
            <a:gdLst/>
            <a:ahLst/>
            <a:cxnLst/>
            <a:rect l="l" t="t" r="r" b="b"/>
            <a:pathLst>
              <a:path w="700404" h="339089">
                <a:moveTo>
                  <a:pt x="0" y="0"/>
                </a:moveTo>
                <a:lnTo>
                  <a:pt x="700130" y="0"/>
                </a:lnTo>
                <a:lnTo>
                  <a:pt x="700130" y="338554"/>
                </a:lnTo>
                <a:lnTo>
                  <a:pt x="0" y="338554"/>
                </a:lnTo>
                <a:lnTo>
                  <a:pt x="0" y="0"/>
                </a:lnTo>
                <a:close/>
              </a:path>
            </a:pathLst>
          </a:custGeom>
          <a:solidFill>
            <a:srgbClr val="CD665F"/>
          </a:solidFill>
        </p:spPr>
        <p:txBody>
          <a:bodyPr wrap="square" lIns="0" tIns="0" rIns="0" bIns="0" rtlCol="0"/>
          <a:lstStyle/>
          <a:p>
            <a:endParaRPr/>
          </a:p>
        </p:txBody>
      </p:sp>
      <p:sp>
        <p:nvSpPr>
          <p:cNvPr id="26" name="object 25"/>
          <p:cNvSpPr/>
          <p:nvPr/>
        </p:nvSpPr>
        <p:spPr>
          <a:xfrm>
            <a:off x="8946154" y="4339596"/>
            <a:ext cx="700405" cy="339090"/>
          </a:xfrm>
          <a:custGeom>
            <a:avLst/>
            <a:gdLst/>
            <a:ahLst/>
            <a:cxnLst/>
            <a:rect l="l" t="t" r="r" b="b"/>
            <a:pathLst>
              <a:path w="700404" h="339089">
                <a:moveTo>
                  <a:pt x="0" y="0"/>
                </a:moveTo>
                <a:lnTo>
                  <a:pt x="700131" y="0"/>
                </a:lnTo>
                <a:lnTo>
                  <a:pt x="700131" y="338553"/>
                </a:lnTo>
                <a:lnTo>
                  <a:pt x="0" y="338553"/>
                </a:lnTo>
                <a:lnTo>
                  <a:pt x="0" y="0"/>
                </a:lnTo>
                <a:close/>
              </a:path>
            </a:pathLst>
          </a:custGeom>
          <a:ln w="38099">
            <a:solidFill>
              <a:srgbClr val="FFFFFF"/>
            </a:solidFill>
          </a:ln>
        </p:spPr>
        <p:txBody>
          <a:bodyPr wrap="square" lIns="0" tIns="0" rIns="0" bIns="0" rtlCol="0"/>
          <a:lstStyle/>
          <a:p>
            <a:endParaRPr/>
          </a:p>
        </p:txBody>
      </p:sp>
      <p:sp>
        <p:nvSpPr>
          <p:cNvPr id="27" name="object 26"/>
          <p:cNvSpPr txBox="1"/>
          <p:nvPr/>
        </p:nvSpPr>
        <p:spPr>
          <a:xfrm>
            <a:off x="9024894" y="4372616"/>
            <a:ext cx="535940" cy="269240"/>
          </a:xfrm>
          <a:prstGeom prst="rect">
            <a:avLst/>
          </a:prstGeom>
        </p:spPr>
        <p:txBody>
          <a:bodyPr vert="horz" wrap="square" lIns="0" tIns="12700" rIns="0" bIns="0" rtlCol="0">
            <a:spAutoFit/>
          </a:bodyPr>
          <a:lstStyle/>
          <a:p>
            <a:pPr marL="12700">
              <a:spcBef>
                <a:spcPts val="100"/>
              </a:spcBef>
            </a:pPr>
            <a:r>
              <a:rPr sz="1600" dirty="0">
                <a:solidFill>
                  <a:srgbClr val="FFFFFF"/>
                </a:solidFill>
                <a:latin typeface="Century Gothic"/>
                <a:cs typeface="Century Gothic"/>
              </a:rPr>
              <a:t>WHO</a:t>
            </a:r>
            <a:endParaRPr sz="1600">
              <a:latin typeface="Century Gothic"/>
              <a:cs typeface="Century Gothic"/>
            </a:endParaRPr>
          </a:p>
        </p:txBody>
      </p:sp>
      <p:sp>
        <p:nvSpPr>
          <p:cNvPr id="28" name="object 27"/>
          <p:cNvSpPr/>
          <p:nvPr/>
        </p:nvSpPr>
        <p:spPr>
          <a:xfrm>
            <a:off x="9173094" y="2539538"/>
            <a:ext cx="777240" cy="465512"/>
          </a:xfrm>
          <a:prstGeom prst="rect">
            <a:avLst/>
          </a:prstGeom>
          <a:blipFill>
            <a:blip r:embed="rId6" cstate="print"/>
            <a:stretch>
              <a:fillRect/>
            </a:stretch>
          </a:blipFill>
        </p:spPr>
        <p:txBody>
          <a:bodyPr wrap="square" lIns="0" tIns="0" rIns="0" bIns="0" rtlCol="0"/>
          <a:lstStyle/>
          <a:p>
            <a:endParaRPr/>
          </a:p>
        </p:txBody>
      </p:sp>
      <p:sp>
        <p:nvSpPr>
          <p:cNvPr id="29" name="object 28"/>
          <p:cNvSpPr/>
          <p:nvPr/>
        </p:nvSpPr>
        <p:spPr>
          <a:xfrm>
            <a:off x="9260377" y="2576945"/>
            <a:ext cx="598516" cy="394854"/>
          </a:xfrm>
          <a:prstGeom prst="rect">
            <a:avLst/>
          </a:prstGeom>
          <a:blipFill>
            <a:blip r:embed="rId7" cstate="print"/>
            <a:stretch>
              <a:fillRect/>
            </a:stretch>
          </a:blipFill>
        </p:spPr>
        <p:txBody>
          <a:bodyPr wrap="square" lIns="0" tIns="0" rIns="0" bIns="0" rtlCol="0"/>
          <a:lstStyle/>
          <a:p>
            <a:endParaRPr/>
          </a:p>
        </p:txBody>
      </p:sp>
      <p:sp>
        <p:nvSpPr>
          <p:cNvPr id="30" name="object 29"/>
          <p:cNvSpPr/>
          <p:nvPr/>
        </p:nvSpPr>
        <p:spPr>
          <a:xfrm>
            <a:off x="9239248" y="2582768"/>
            <a:ext cx="646430" cy="339090"/>
          </a:xfrm>
          <a:custGeom>
            <a:avLst/>
            <a:gdLst/>
            <a:ahLst/>
            <a:cxnLst/>
            <a:rect l="l" t="t" r="r" b="b"/>
            <a:pathLst>
              <a:path w="646429" h="339089">
                <a:moveTo>
                  <a:pt x="0" y="0"/>
                </a:moveTo>
                <a:lnTo>
                  <a:pt x="646331" y="0"/>
                </a:lnTo>
                <a:lnTo>
                  <a:pt x="646331" y="338553"/>
                </a:lnTo>
                <a:lnTo>
                  <a:pt x="0" y="338553"/>
                </a:lnTo>
                <a:lnTo>
                  <a:pt x="0" y="0"/>
                </a:lnTo>
                <a:close/>
              </a:path>
            </a:pathLst>
          </a:custGeom>
          <a:ln w="38099">
            <a:solidFill>
              <a:srgbClr val="FFFFFF"/>
            </a:solidFill>
          </a:ln>
        </p:spPr>
        <p:txBody>
          <a:bodyPr wrap="square" lIns="0" tIns="0" rIns="0" bIns="0" rtlCol="0"/>
          <a:lstStyle/>
          <a:p>
            <a:endParaRPr/>
          </a:p>
        </p:txBody>
      </p:sp>
      <p:sp>
        <p:nvSpPr>
          <p:cNvPr id="31" name="object 30"/>
          <p:cNvSpPr txBox="1"/>
          <p:nvPr/>
        </p:nvSpPr>
        <p:spPr>
          <a:xfrm>
            <a:off x="9239248" y="2582769"/>
            <a:ext cx="646430" cy="292387"/>
          </a:xfrm>
          <a:prstGeom prst="rect">
            <a:avLst/>
          </a:prstGeom>
          <a:solidFill>
            <a:srgbClr val="AAC46C"/>
          </a:solidFill>
        </p:spPr>
        <p:txBody>
          <a:bodyPr vert="horz" wrap="square" lIns="0" tIns="45719" rIns="0" bIns="0" rtlCol="0">
            <a:spAutoFit/>
          </a:bodyPr>
          <a:lstStyle/>
          <a:p>
            <a:pPr marL="90805">
              <a:spcBef>
                <a:spcPts val="359"/>
              </a:spcBef>
            </a:pPr>
            <a:r>
              <a:rPr sz="1600" dirty="0">
                <a:solidFill>
                  <a:srgbClr val="FFFFFF"/>
                </a:solidFill>
                <a:latin typeface="Century Gothic"/>
                <a:cs typeface="Century Gothic"/>
              </a:rPr>
              <a:t>WHY</a:t>
            </a:r>
            <a:endParaRPr sz="1600">
              <a:latin typeface="Century Gothic"/>
              <a:cs typeface="Century Gothic"/>
            </a:endParaRPr>
          </a:p>
        </p:txBody>
      </p:sp>
      <p:sp>
        <p:nvSpPr>
          <p:cNvPr id="32" name="object 31"/>
          <p:cNvSpPr/>
          <p:nvPr/>
        </p:nvSpPr>
        <p:spPr>
          <a:xfrm>
            <a:off x="8761614" y="3586942"/>
            <a:ext cx="831272" cy="469669"/>
          </a:xfrm>
          <a:prstGeom prst="rect">
            <a:avLst/>
          </a:prstGeom>
          <a:blipFill>
            <a:blip r:embed="rId8" cstate="print"/>
            <a:stretch>
              <a:fillRect/>
            </a:stretch>
          </a:blipFill>
        </p:spPr>
        <p:txBody>
          <a:bodyPr wrap="square" lIns="0" tIns="0" rIns="0" bIns="0" rtlCol="0"/>
          <a:lstStyle/>
          <a:p>
            <a:endParaRPr/>
          </a:p>
        </p:txBody>
      </p:sp>
      <p:sp>
        <p:nvSpPr>
          <p:cNvPr id="33" name="object 32"/>
          <p:cNvSpPr/>
          <p:nvPr/>
        </p:nvSpPr>
        <p:spPr>
          <a:xfrm>
            <a:off x="8848897" y="3624348"/>
            <a:ext cx="648392" cy="399010"/>
          </a:xfrm>
          <a:prstGeom prst="rect">
            <a:avLst/>
          </a:prstGeom>
          <a:blipFill>
            <a:blip r:embed="rId9" cstate="print"/>
            <a:stretch>
              <a:fillRect/>
            </a:stretch>
          </a:blipFill>
        </p:spPr>
        <p:txBody>
          <a:bodyPr wrap="square" lIns="0" tIns="0" rIns="0" bIns="0" rtlCol="0"/>
          <a:lstStyle/>
          <a:p>
            <a:endParaRPr/>
          </a:p>
        </p:txBody>
      </p:sp>
      <p:sp>
        <p:nvSpPr>
          <p:cNvPr id="34" name="object 33"/>
          <p:cNvSpPr/>
          <p:nvPr/>
        </p:nvSpPr>
        <p:spPr>
          <a:xfrm>
            <a:off x="8828086" y="3631826"/>
            <a:ext cx="700405" cy="339090"/>
          </a:xfrm>
          <a:custGeom>
            <a:avLst/>
            <a:gdLst/>
            <a:ahLst/>
            <a:cxnLst/>
            <a:rect l="l" t="t" r="r" b="b"/>
            <a:pathLst>
              <a:path w="700404" h="339089">
                <a:moveTo>
                  <a:pt x="0" y="0"/>
                </a:moveTo>
                <a:lnTo>
                  <a:pt x="700131" y="0"/>
                </a:lnTo>
                <a:lnTo>
                  <a:pt x="700131" y="338553"/>
                </a:lnTo>
                <a:lnTo>
                  <a:pt x="0" y="338553"/>
                </a:lnTo>
                <a:lnTo>
                  <a:pt x="0" y="0"/>
                </a:lnTo>
                <a:close/>
              </a:path>
            </a:pathLst>
          </a:custGeom>
          <a:ln w="38099">
            <a:solidFill>
              <a:srgbClr val="FFFFFF"/>
            </a:solidFill>
          </a:ln>
        </p:spPr>
        <p:txBody>
          <a:bodyPr wrap="square" lIns="0" tIns="0" rIns="0" bIns="0" rtlCol="0"/>
          <a:lstStyle/>
          <a:p>
            <a:endParaRPr/>
          </a:p>
        </p:txBody>
      </p:sp>
      <p:sp>
        <p:nvSpPr>
          <p:cNvPr id="35" name="object 34"/>
          <p:cNvSpPr txBox="1"/>
          <p:nvPr/>
        </p:nvSpPr>
        <p:spPr>
          <a:xfrm>
            <a:off x="8828086" y="3631826"/>
            <a:ext cx="700405" cy="292388"/>
          </a:xfrm>
          <a:prstGeom prst="rect">
            <a:avLst/>
          </a:prstGeom>
          <a:solidFill>
            <a:srgbClr val="FAA757"/>
          </a:solidFill>
        </p:spPr>
        <p:txBody>
          <a:bodyPr vert="horz" wrap="square" lIns="0" tIns="45720" rIns="0" bIns="0" rtlCol="0">
            <a:spAutoFit/>
          </a:bodyPr>
          <a:lstStyle/>
          <a:p>
            <a:pPr marL="90805">
              <a:spcBef>
                <a:spcPts val="360"/>
              </a:spcBef>
            </a:pPr>
            <a:r>
              <a:rPr sz="1600" spc="-5" dirty="0">
                <a:solidFill>
                  <a:srgbClr val="FFFFFF"/>
                </a:solidFill>
                <a:latin typeface="Century Gothic"/>
                <a:cs typeface="Century Gothic"/>
              </a:rPr>
              <a:t>HOW</a:t>
            </a:r>
            <a:endParaRPr sz="1600" dirty="0">
              <a:latin typeface="Century Gothic"/>
              <a:cs typeface="Century Gothic"/>
            </a:endParaRPr>
          </a:p>
        </p:txBody>
      </p:sp>
      <p:sp>
        <p:nvSpPr>
          <p:cNvPr id="36" name="object 35"/>
          <p:cNvSpPr/>
          <p:nvPr/>
        </p:nvSpPr>
        <p:spPr>
          <a:xfrm>
            <a:off x="9705109" y="4293524"/>
            <a:ext cx="876992" cy="469669"/>
          </a:xfrm>
          <a:prstGeom prst="rect">
            <a:avLst/>
          </a:prstGeom>
          <a:blipFill>
            <a:blip r:embed="rId10" cstate="print"/>
            <a:stretch>
              <a:fillRect/>
            </a:stretch>
          </a:blipFill>
        </p:spPr>
        <p:txBody>
          <a:bodyPr wrap="square" lIns="0" tIns="0" rIns="0" bIns="0" rtlCol="0"/>
          <a:lstStyle/>
          <a:p>
            <a:endParaRPr/>
          </a:p>
        </p:txBody>
      </p:sp>
      <p:sp>
        <p:nvSpPr>
          <p:cNvPr id="37" name="object 36"/>
          <p:cNvSpPr/>
          <p:nvPr/>
        </p:nvSpPr>
        <p:spPr>
          <a:xfrm>
            <a:off x="9792393" y="4335086"/>
            <a:ext cx="698269" cy="394854"/>
          </a:xfrm>
          <a:prstGeom prst="rect">
            <a:avLst/>
          </a:prstGeom>
          <a:blipFill>
            <a:blip r:embed="rId11" cstate="print"/>
            <a:stretch>
              <a:fillRect/>
            </a:stretch>
          </a:blipFill>
        </p:spPr>
        <p:txBody>
          <a:bodyPr wrap="square" lIns="0" tIns="0" rIns="0" bIns="0" rtlCol="0"/>
          <a:lstStyle/>
          <a:p>
            <a:endParaRPr/>
          </a:p>
        </p:txBody>
      </p:sp>
      <p:sp>
        <p:nvSpPr>
          <p:cNvPr id="38" name="object 37"/>
          <p:cNvSpPr/>
          <p:nvPr/>
        </p:nvSpPr>
        <p:spPr>
          <a:xfrm>
            <a:off x="9770066" y="4339596"/>
            <a:ext cx="749300" cy="339090"/>
          </a:xfrm>
          <a:custGeom>
            <a:avLst/>
            <a:gdLst/>
            <a:ahLst/>
            <a:cxnLst/>
            <a:rect l="l" t="t" r="r" b="b"/>
            <a:pathLst>
              <a:path w="749300" h="339089">
                <a:moveTo>
                  <a:pt x="0" y="0"/>
                </a:moveTo>
                <a:lnTo>
                  <a:pt x="748922" y="0"/>
                </a:lnTo>
                <a:lnTo>
                  <a:pt x="748922" y="338553"/>
                </a:lnTo>
                <a:lnTo>
                  <a:pt x="0" y="338553"/>
                </a:lnTo>
                <a:lnTo>
                  <a:pt x="0" y="0"/>
                </a:lnTo>
                <a:close/>
              </a:path>
            </a:pathLst>
          </a:custGeom>
          <a:ln w="38099">
            <a:solidFill>
              <a:srgbClr val="FFFFFF"/>
            </a:solidFill>
          </a:ln>
        </p:spPr>
        <p:txBody>
          <a:bodyPr wrap="square" lIns="0" tIns="0" rIns="0" bIns="0" rtlCol="0"/>
          <a:lstStyle/>
          <a:p>
            <a:endParaRPr/>
          </a:p>
        </p:txBody>
      </p:sp>
      <p:sp>
        <p:nvSpPr>
          <p:cNvPr id="39" name="object 38"/>
          <p:cNvSpPr txBox="1"/>
          <p:nvPr/>
        </p:nvSpPr>
        <p:spPr>
          <a:xfrm>
            <a:off x="9770066" y="4339596"/>
            <a:ext cx="749300" cy="292388"/>
          </a:xfrm>
          <a:prstGeom prst="rect">
            <a:avLst/>
          </a:prstGeom>
          <a:solidFill>
            <a:srgbClr val="CD665F"/>
          </a:solidFill>
        </p:spPr>
        <p:txBody>
          <a:bodyPr vert="horz" wrap="square" lIns="0" tIns="45720" rIns="0" bIns="0" rtlCol="0">
            <a:spAutoFit/>
          </a:bodyPr>
          <a:lstStyle/>
          <a:p>
            <a:pPr marL="90805">
              <a:spcBef>
                <a:spcPts val="360"/>
              </a:spcBef>
            </a:pPr>
            <a:r>
              <a:rPr sz="1600" spc="-35" dirty="0">
                <a:solidFill>
                  <a:srgbClr val="FFFFFF"/>
                </a:solidFill>
                <a:latin typeface="Century Gothic"/>
                <a:cs typeface="Century Gothic"/>
              </a:rPr>
              <a:t>WHAT</a:t>
            </a:r>
            <a:endParaRPr sz="1600">
              <a:latin typeface="Century Gothic"/>
              <a:cs typeface="Century Gothic"/>
            </a:endParaRPr>
          </a:p>
        </p:txBody>
      </p:sp>
      <p:sp>
        <p:nvSpPr>
          <p:cNvPr id="40" name="object 39"/>
          <p:cNvSpPr/>
          <p:nvPr/>
        </p:nvSpPr>
        <p:spPr>
          <a:xfrm>
            <a:off x="7701740" y="4738255"/>
            <a:ext cx="993370" cy="469669"/>
          </a:xfrm>
          <a:prstGeom prst="rect">
            <a:avLst/>
          </a:prstGeom>
          <a:blipFill>
            <a:blip r:embed="rId12" cstate="print"/>
            <a:stretch>
              <a:fillRect/>
            </a:stretch>
          </a:blipFill>
        </p:spPr>
        <p:txBody>
          <a:bodyPr wrap="square" lIns="0" tIns="0" rIns="0" bIns="0" rtlCol="0"/>
          <a:lstStyle/>
          <a:p>
            <a:endParaRPr/>
          </a:p>
        </p:txBody>
      </p:sp>
      <p:sp>
        <p:nvSpPr>
          <p:cNvPr id="41" name="object 40"/>
          <p:cNvSpPr/>
          <p:nvPr/>
        </p:nvSpPr>
        <p:spPr>
          <a:xfrm>
            <a:off x="7784870" y="4775661"/>
            <a:ext cx="814647" cy="399010"/>
          </a:xfrm>
          <a:prstGeom prst="rect">
            <a:avLst/>
          </a:prstGeom>
          <a:blipFill>
            <a:blip r:embed="rId13" cstate="print"/>
            <a:stretch>
              <a:fillRect/>
            </a:stretch>
          </a:blipFill>
        </p:spPr>
        <p:txBody>
          <a:bodyPr wrap="square" lIns="0" tIns="0" rIns="0" bIns="0" rtlCol="0"/>
          <a:lstStyle/>
          <a:p>
            <a:endParaRPr/>
          </a:p>
        </p:txBody>
      </p:sp>
      <p:sp>
        <p:nvSpPr>
          <p:cNvPr id="42" name="object 41"/>
          <p:cNvSpPr/>
          <p:nvPr/>
        </p:nvSpPr>
        <p:spPr>
          <a:xfrm>
            <a:off x="7765086" y="4783023"/>
            <a:ext cx="866775" cy="339090"/>
          </a:xfrm>
          <a:custGeom>
            <a:avLst/>
            <a:gdLst/>
            <a:ahLst/>
            <a:cxnLst/>
            <a:rect l="l" t="t" r="r" b="b"/>
            <a:pathLst>
              <a:path w="866775" h="339089">
                <a:moveTo>
                  <a:pt x="0" y="0"/>
                </a:moveTo>
                <a:lnTo>
                  <a:pt x="866342" y="0"/>
                </a:lnTo>
                <a:lnTo>
                  <a:pt x="866342" y="338553"/>
                </a:lnTo>
                <a:lnTo>
                  <a:pt x="0" y="338553"/>
                </a:lnTo>
                <a:lnTo>
                  <a:pt x="0" y="0"/>
                </a:lnTo>
                <a:close/>
              </a:path>
            </a:pathLst>
          </a:custGeom>
          <a:ln w="38099">
            <a:solidFill>
              <a:srgbClr val="FFFFFF"/>
            </a:solidFill>
          </a:ln>
        </p:spPr>
        <p:txBody>
          <a:bodyPr wrap="square" lIns="0" tIns="0" rIns="0" bIns="0" rtlCol="0"/>
          <a:lstStyle/>
          <a:p>
            <a:endParaRPr/>
          </a:p>
        </p:txBody>
      </p:sp>
      <p:sp>
        <p:nvSpPr>
          <p:cNvPr id="43" name="object 42"/>
          <p:cNvSpPr txBox="1"/>
          <p:nvPr/>
        </p:nvSpPr>
        <p:spPr>
          <a:xfrm>
            <a:off x="7765086" y="4783023"/>
            <a:ext cx="866775" cy="292388"/>
          </a:xfrm>
          <a:prstGeom prst="rect">
            <a:avLst/>
          </a:prstGeom>
          <a:solidFill>
            <a:srgbClr val="CD665F"/>
          </a:solidFill>
        </p:spPr>
        <p:txBody>
          <a:bodyPr vert="horz" wrap="square" lIns="0" tIns="45720" rIns="0" bIns="0" rtlCol="0">
            <a:spAutoFit/>
          </a:bodyPr>
          <a:lstStyle/>
          <a:p>
            <a:pPr marL="91440">
              <a:spcBef>
                <a:spcPts val="360"/>
              </a:spcBef>
            </a:pPr>
            <a:r>
              <a:rPr sz="1600" spc="-5" dirty="0">
                <a:solidFill>
                  <a:srgbClr val="FFFFFF"/>
                </a:solidFill>
                <a:latin typeface="Century Gothic"/>
                <a:cs typeface="Century Gothic"/>
              </a:rPr>
              <a:t>WHERE</a:t>
            </a:r>
            <a:endParaRPr sz="1600">
              <a:latin typeface="Century Gothic"/>
              <a:cs typeface="Century Gothic"/>
            </a:endParaRPr>
          </a:p>
        </p:txBody>
      </p:sp>
      <p:sp>
        <p:nvSpPr>
          <p:cNvPr id="44" name="object 43"/>
          <p:cNvSpPr/>
          <p:nvPr/>
        </p:nvSpPr>
        <p:spPr>
          <a:xfrm>
            <a:off x="8778240" y="4734098"/>
            <a:ext cx="914400" cy="469669"/>
          </a:xfrm>
          <a:prstGeom prst="rect">
            <a:avLst/>
          </a:prstGeom>
          <a:blipFill>
            <a:blip r:embed="rId14" cstate="print"/>
            <a:stretch>
              <a:fillRect/>
            </a:stretch>
          </a:blipFill>
        </p:spPr>
        <p:txBody>
          <a:bodyPr wrap="square" lIns="0" tIns="0" rIns="0" bIns="0" rtlCol="0"/>
          <a:lstStyle/>
          <a:p>
            <a:endParaRPr/>
          </a:p>
        </p:txBody>
      </p:sp>
      <p:sp>
        <p:nvSpPr>
          <p:cNvPr id="45" name="object 44"/>
          <p:cNvSpPr/>
          <p:nvPr/>
        </p:nvSpPr>
        <p:spPr>
          <a:xfrm>
            <a:off x="8861367" y="4775661"/>
            <a:ext cx="727363" cy="394854"/>
          </a:xfrm>
          <a:prstGeom prst="rect">
            <a:avLst/>
          </a:prstGeom>
          <a:blipFill>
            <a:blip r:embed="rId15" cstate="print"/>
            <a:stretch>
              <a:fillRect/>
            </a:stretch>
          </a:blipFill>
        </p:spPr>
        <p:txBody>
          <a:bodyPr wrap="square" lIns="0" tIns="0" rIns="0" bIns="0" rtlCol="0"/>
          <a:lstStyle/>
          <a:p>
            <a:endParaRPr/>
          </a:p>
        </p:txBody>
      </p:sp>
      <p:sp>
        <p:nvSpPr>
          <p:cNvPr id="46" name="object 45"/>
          <p:cNvSpPr/>
          <p:nvPr/>
        </p:nvSpPr>
        <p:spPr>
          <a:xfrm>
            <a:off x="8842955" y="4780921"/>
            <a:ext cx="783590" cy="339090"/>
          </a:xfrm>
          <a:custGeom>
            <a:avLst/>
            <a:gdLst/>
            <a:ahLst/>
            <a:cxnLst/>
            <a:rect l="l" t="t" r="r" b="b"/>
            <a:pathLst>
              <a:path w="783590" h="339089">
                <a:moveTo>
                  <a:pt x="0" y="0"/>
                </a:moveTo>
                <a:lnTo>
                  <a:pt x="783587" y="0"/>
                </a:lnTo>
                <a:lnTo>
                  <a:pt x="783587" y="338554"/>
                </a:lnTo>
                <a:lnTo>
                  <a:pt x="0" y="338554"/>
                </a:lnTo>
                <a:lnTo>
                  <a:pt x="0" y="0"/>
                </a:lnTo>
                <a:close/>
              </a:path>
            </a:pathLst>
          </a:custGeom>
          <a:solidFill>
            <a:srgbClr val="CD665F"/>
          </a:solidFill>
        </p:spPr>
        <p:txBody>
          <a:bodyPr wrap="square" lIns="0" tIns="0" rIns="0" bIns="0" rtlCol="0"/>
          <a:lstStyle/>
          <a:p>
            <a:endParaRPr/>
          </a:p>
        </p:txBody>
      </p:sp>
      <p:sp>
        <p:nvSpPr>
          <p:cNvPr id="47" name="object 46"/>
          <p:cNvSpPr/>
          <p:nvPr/>
        </p:nvSpPr>
        <p:spPr>
          <a:xfrm>
            <a:off x="8842954" y="4780921"/>
            <a:ext cx="783590" cy="339090"/>
          </a:xfrm>
          <a:custGeom>
            <a:avLst/>
            <a:gdLst/>
            <a:ahLst/>
            <a:cxnLst/>
            <a:rect l="l" t="t" r="r" b="b"/>
            <a:pathLst>
              <a:path w="783590" h="339089">
                <a:moveTo>
                  <a:pt x="0" y="0"/>
                </a:moveTo>
                <a:lnTo>
                  <a:pt x="783587" y="0"/>
                </a:lnTo>
                <a:lnTo>
                  <a:pt x="783587" y="338553"/>
                </a:lnTo>
                <a:lnTo>
                  <a:pt x="0" y="338553"/>
                </a:lnTo>
                <a:lnTo>
                  <a:pt x="0" y="0"/>
                </a:lnTo>
                <a:close/>
              </a:path>
            </a:pathLst>
          </a:custGeom>
          <a:ln w="38099">
            <a:solidFill>
              <a:srgbClr val="FFFFFF"/>
            </a:solidFill>
          </a:ln>
        </p:spPr>
        <p:txBody>
          <a:bodyPr wrap="square" lIns="0" tIns="0" rIns="0" bIns="0" rtlCol="0"/>
          <a:lstStyle/>
          <a:p>
            <a:endParaRPr/>
          </a:p>
        </p:txBody>
      </p:sp>
      <p:sp>
        <p:nvSpPr>
          <p:cNvPr id="48" name="object 47"/>
          <p:cNvSpPr txBox="1"/>
          <p:nvPr/>
        </p:nvSpPr>
        <p:spPr>
          <a:xfrm>
            <a:off x="8921696" y="4813941"/>
            <a:ext cx="619125" cy="269240"/>
          </a:xfrm>
          <a:prstGeom prst="rect">
            <a:avLst/>
          </a:prstGeom>
        </p:spPr>
        <p:txBody>
          <a:bodyPr vert="horz" wrap="square" lIns="0" tIns="12700" rIns="0" bIns="0" rtlCol="0">
            <a:spAutoFit/>
          </a:bodyPr>
          <a:lstStyle/>
          <a:p>
            <a:pPr marL="12700">
              <a:spcBef>
                <a:spcPts val="100"/>
              </a:spcBef>
            </a:pPr>
            <a:r>
              <a:rPr sz="1600" dirty="0">
                <a:solidFill>
                  <a:srgbClr val="FFFFFF"/>
                </a:solidFill>
                <a:latin typeface="Century Gothic"/>
                <a:cs typeface="Century Gothic"/>
              </a:rPr>
              <a:t>WH</a:t>
            </a:r>
            <a:r>
              <a:rPr sz="1600" spc="-5" dirty="0">
                <a:solidFill>
                  <a:srgbClr val="FFFFFF"/>
                </a:solidFill>
                <a:latin typeface="Century Gothic"/>
                <a:cs typeface="Century Gothic"/>
              </a:rPr>
              <a:t>E</a:t>
            </a:r>
            <a:r>
              <a:rPr sz="1600" dirty="0">
                <a:solidFill>
                  <a:srgbClr val="FFFFFF"/>
                </a:solidFill>
                <a:latin typeface="Century Gothic"/>
                <a:cs typeface="Century Gothic"/>
              </a:rPr>
              <a:t>N</a:t>
            </a:r>
            <a:endParaRPr sz="1600">
              <a:latin typeface="Century Gothic"/>
              <a:cs typeface="Century Gothic"/>
            </a:endParaRPr>
          </a:p>
        </p:txBody>
      </p:sp>
      <p:sp>
        <p:nvSpPr>
          <p:cNvPr id="49" name="object 48"/>
          <p:cNvSpPr txBox="1">
            <a:spLocks noGrp="1"/>
          </p:cNvSpPr>
          <p:nvPr>
            <p:ph type="title"/>
          </p:nvPr>
        </p:nvSpPr>
        <p:spPr>
          <a:xfrm>
            <a:off x="427151" y="181532"/>
            <a:ext cx="10901036" cy="566822"/>
          </a:xfrm>
          <a:prstGeom prst="rect">
            <a:avLst/>
          </a:prstGeom>
        </p:spPr>
        <p:txBody>
          <a:bodyPr vert="horz" wrap="square" lIns="0" tIns="12700" rIns="0" bIns="0" rtlCol="0" anchor="ctr">
            <a:spAutoFit/>
          </a:bodyPr>
          <a:lstStyle/>
          <a:p>
            <a:pPr marL="12700">
              <a:lnSpc>
                <a:spcPct val="100000"/>
              </a:lnSpc>
              <a:spcBef>
                <a:spcPts val="100"/>
              </a:spcBef>
            </a:pPr>
            <a:r>
              <a:rPr sz="3600" b="1" spc="-90" dirty="0">
                <a:latin typeface="Arial" panose="020B0604020202020204" pitchFamily="34" charset="0"/>
                <a:cs typeface="Arial" panose="020B0604020202020204" pitchFamily="34" charset="0"/>
              </a:rPr>
              <a:t>VALUE </a:t>
            </a:r>
            <a:r>
              <a:rPr sz="3600" b="1" spc="-5" dirty="0">
                <a:latin typeface="Arial" panose="020B0604020202020204" pitchFamily="34" charset="0"/>
                <a:cs typeface="Arial" panose="020B0604020202020204" pitchFamily="34" charset="0"/>
              </a:rPr>
              <a:t>IS </a:t>
            </a:r>
            <a:r>
              <a:rPr sz="3600" b="1" spc="-60" dirty="0">
                <a:latin typeface="Arial" panose="020B0604020202020204" pitchFamily="34" charset="0"/>
                <a:cs typeface="Arial" panose="020B0604020202020204" pitchFamily="34" charset="0"/>
              </a:rPr>
              <a:t>CREATED </a:t>
            </a:r>
            <a:r>
              <a:rPr sz="3600" b="1" spc="-30" dirty="0">
                <a:latin typeface="Arial" panose="020B0604020202020204" pitchFamily="34" charset="0"/>
                <a:cs typeface="Arial" panose="020B0604020202020204" pitchFamily="34" charset="0"/>
              </a:rPr>
              <a:t>BY </a:t>
            </a:r>
            <a:r>
              <a:rPr sz="3600" b="1" spc="25" dirty="0">
                <a:latin typeface="Arial" panose="020B0604020202020204" pitchFamily="34" charset="0"/>
                <a:cs typeface="Arial" panose="020B0604020202020204" pitchFamily="34" charset="0"/>
              </a:rPr>
              <a:t>MAKING </a:t>
            </a:r>
            <a:r>
              <a:rPr sz="3600" b="1" spc="-40" dirty="0">
                <a:latin typeface="Arial" panose="020B0604020202020204" pitchFamily="34" charset="0"/>
                <a:cs typeface="Arial" panose="020B0604020202020204" pitchFamily="34" charset="0"/>
              </a:rPr>
              <a:t>SENSE </a:t>
            </a:r>
            <a:r>
              <a:rPr sz="3600" b="1" spc="-30" dirty="0">
                <a:latin typeface="Arial" panose="020B0604020202020204" pitchFamily="34" charset="0"/>
                <a:cs typeface="Arial" panose="020B0604020202020204" pitchFamily="34" charset="0"/>
              </a:rPr>
              <a:t>OF</a:t>
            </a:r>
            <a:r>
              <a:rPr sz="3600" b="1" spc="175" dirty="0">
                <a:latin typeface="Arial" panose="020B0604020202020204" pitchFamily="34" charset="0"/>
                <a:cs typeface="Arial" panose="020B0604020202020204" pitchFamily="34" charset="0"/>
              </a:rPr>
              <a:t> </a:t>
            </a:r>
            <a:r>
              <a:rPr sz="3600" b="1" spc="-195" dirty="0">
                <a:latin typeface="Arial" panose="020B0604020202020204" pitchFamily="34" charset="0"/>
                <a:cs typeface="Arial" panose="020B0604020202020204" pitchFamily="34" charset="0"/>
              </a:rPr>
              <a:t>DATA</a:t>
            </a:r>
          </a:p>
        </p:txBody>
      </p:sp>
      <p:sp>
        <p:nvSpPr>
          <p:cNvPr id="50" name="object 49"/>
          <p:cNvSpPr/>
          <p:nvPr/>
        </p:nvSpPr>
        <p:spPr>
          <a:xfrm>
            <a:off x="6898072" y="1560603"/>
            <a:ext cx="753745" cy="493395"/>
          </a:xfrm>
          <a:custGeom>
            <a:avLst/>
            <a:gdLst/>
            <a:ahLst/>
            <a:cxnLst/>
            <a:rect l="l" t="t" r="r" b="b"/>
            <a:pathLst>
              <a:path w="753745" h="493394">
                <a:moveTo>
                  <a:pt x="507207" y="0"/>
                </a:moveTo>
                <a:lnTo>
                  <a:pt x="507207" y="123235"/>
                </a:lnTo>
                <a:lnTo>
                  <a:pt x="0" y="123235"/>
                </a:lnTo>
                <a:lnTo>
                  <a:pt x="0" y="369707"/>
                </a:lnTo>
                <a:lnTo>
                  <a:pt x="507207" y="369707"/>
                </a:lnTo>
                <a:lnTo>
                  <a:pt x="507207" y="492942"/>
                </a:lnTo>
                <a:lnTo>
                  <a:pt x="753677" y="246471"/>
                </a:lnTo>
                <a:lnTo>
                  <a:pt x="507207" y="0"/>
                </a:lnTo>
                <a:close/>
              </a:path>
            </a:pathLst>
          </a:custGeom>
          <a:solidFill>
            <a:srgbClr val="FDDDC2"/>
          </a:solidFill>
        </p:spPr>
        <p:txBody>
          <a:bodyPr wrap="square" lIns="0" tIns="0" rIns="0" bIns="0" rtlCol="0"/>
          <a:lstStyle/>
          <a:p>
            <a:endParaRPr/>
          </a:p>
        </p:txBody>
      </p:sp>
      <p:sp>
        <p:nvSpPr>
          <p:cNvPr id="51" name="object 50"/>
          <p:cNvSpPr/>
          <p:nvPr/>
        </p:nvSpPr>
        <p:spPr>
          <a:xfrm>
            <a:off x="6898072" y="2517736"/>
            <a:ext cx="753745" cy="493395"/>
          </a:xfrm>
          <a:custGeom>
            <a:avLst/>
            <a:gdLst/>
            <a:ahLst/>
            <a:cxnLst/>
            <a:rect l="l" t="t" r="r" b="b"/>
            <a:pathLst>
              <a:path w="753745" h="493394">
                <a:moveTo>
                  <a:pt x="507207" y="0"/>
                </a:moveTo>
                <a:lnTo>
                  <a:pt x="507207" y="123235"/>
                </a:lnTo>
                <a:lnTo>
                  <a:pt x="0" y="123235"/>
                </a:lnTo>
                <a:lnTo>
                  <a:pt x="0" y="369707"/>
                </a:lnTo>
                <a:lnTo>
                  <a:pt x="507207" y="369707"/>
                </a:lnTo>
                <a:lnTo>
                  <a:pt x="507207" y="492942"/>
                </a:lnTo>
                <a:lnTo>
                  <a:pt x="753677" y="246471"/>
                </a:lnTo>
                <a:lnTo>
                  <a:pt x="507207" y="0"/>
                </a:lnTo>
                <a:close/>
              </a:path>
            </a:pathLst>
          </a:custGeom>
          <a:solidFill>
            <a:srgbClr val="FDDDC2"/>
          </a:solidFill>
        </p:spPr>
        <p:txBody>
          <a:bodyPr wrap="square" lIns="0" tIns="0" rIns="0" bIns="0" rtlCol="0"/>
          <a:lstStyle/>
          <a:p>
            <a:endParaRPr/>
          </a:p>
        </p:txBody>
      </p:sp>
      <p:sp>
        <p:nvSpPr>
          <p:cNvPr id="52" name="object 51"/>
          <p:cNvSpPr/>
          <p:nvPr/>
        </p:nvSpPr>
        <p:spPr>
          <a:xfrm>
            <a:off x="6898072" y="3514168"/>
            <a:ext cx="753745" cy="493395"/>
          </a:xfrm>
          <a:custGeom>
            <a:avLst/>
            <a:gdLst/>
            <a:ahLst/>
            <a:cxnLst/>
            <a:rect l="l" t="t" r="r" b="b"/>
            <a:pathLst>
              <a:path w="753745" h="493395">
                <a:moveTo>
                  <a:pt x="507207" y="0"/>
                </a:moveTo>
                <a:lnTo>
                  <a:pt x="507207" y="123235"/>
                </a:lnTo>
                <a:lnTo>
                  <a:pt x="0" y="123235"/>
                </a:lnTo>
                <a:lnTo>
                  <a:pt x="0" y="369707"/>
                </a:lnTo>
                <a:lnTo>
                  <a:pt x="507207" y="369707"/>
                </a:lnTo>
                <a:lnTo>
                  <a:pt x="507207" y="492942"/>
                </a:lnTo>
                <a:lnTo>
                  <a:pt x="753677" y="246471"/>
                </a:lnTo>
                <a:lnTo>
                  <a:pt x="507207" y="0"/>
                </a:lnTo>
                <a:close/>
              </a:path>
            </a:pathLst>
          </a:custGeom>
          <a:solidFill>
            <a:srgbClr val="FDDDC2"/>
          </a:solidFill>
        </p:spPr>
        <p:txBody>
          <a:bodyPr wrap="square" lIns="0" tIns="0" rIns="0" bIns="0" rtlCol="0"/>
          <a:lstStyle/>
          <a:p>
            <a:endParaRPr/>
          </a:p>
        </p:txBody>
      </p:sp>
      <p:sp>
        <p:nvSpPr>
          <p:cNvPr id="53" name="object 52"/>
          <p:cNvSpPr/>
          <p:nvPr/>
        </p:nvSpPr>
        <p:spPr>
          <a:xfrm>
            <a:off x="6898072" y="4463013"/>
            <a:ext cx="753745" cy="493395"/>
          </a:xfrm>
          <a:custGeom>
            <a:avLst/>
            <a:gdLst/>
            <a:ahLst/>
            <a:cxnLst/>
            <a:rect l="l" t="t" r="r" b="b"/>
            <a:pathLst>
              <a:path w="753745" h="493395">
                <a:moveTo>
                  <a:pt x="507207" y="0"/>
                </a:moveTo>
                <a:lnTo>
                  <a:pt x="507207" y="123235"/>
                </a:lnTo>
                <a:lnTo>
                  <a:pt x="0" y="123235"/>
                </a:lnTo>
                <a:lnTo>
                  <a:pt x="0" y="369707"/>
                </a:lnTo>
                <a:lnTo>
                  <a:pt x="507207" y="369707"/>
                </a:lnTo>
                <a:lnTo>
                  <a:pt x="507207" y="492942"/>
                </a:lnTo>
                <a:lnTo>
                  <a:pt x="753677" y="246471"/>
                </a:lnTo>
                <a:lnTo>
                  <a:pt x="507207" y="0"/>
                </a:lnTo>
                <a:close/>
              </a:path>
            </a:pathLst>
          </a:custGeom>
          <a:solidFill>
            <a:srgbClr val="FDDDC2"/>
          </a:solidFill>
        </p:spPr>
        <p:txBody>
          <a:bodyPr wrap="square" lIns="0" tIns="0" rIns="0" bIns="0" rtlCol="0"/>
          <a:lstStyle/>
          <a:p>
            <a:endParaRPr/>
          </a:p>
        </p:txBody>
      </p:sp>
      <p:sp>
        <p:nvSpPr>
          <p:cNvPr id="54" name="object 53"/>
          <p:cNvSpPr/>
          <p:nvPr/>
        </p:nvSpPr>
        <p:spPr>
          <a:xfrm>
            <a:off x="6898072" y="5326851"/>
            <a:ext cx="753745" cy="493395"/>
          </a:xfrm>
          <a:custGeom>
            <a:avLst/>
            <a:gdLst/>
            <a:ahLst/>
            <a:cxnLst/>
            <a:rect l="l" t="t" r="r" b="b"/>
            <a:pathLst>
              <a:path w="753745" h="493395">
                <a:moveTo>
                  <a:pt x="507207" y="0"/>
                </a:moveTo>
                <a:lnTo>
                  <a:pt x="507207" y="123235"/>
                </a:lnTo>
                <a:lnTo>
                  <a:pt x="0" y="123235"/>
                </a:lnTo>
                <a:lnTo>
                  <a:pt x="0" y="369706"/>
                </a:lnTo>
                <a:lnTo>
                  <a:pt x="507207" y="369706"/>
                </a:lnTo>
                <a:lnTo>
                  <a:pt x="507207" y="492942"/>
                </a:lnTo>
                <a:lnTo>
                  <a:pt x="753677" y="246471"/>
                </a:lnTo>
                <a:lnTo>
                  <a:pt x="507207" y="0"/>
                </a:lnTo>
                <a:close/>
              </a:path>
            </a:pathLst>
          </a:custGeom>
          <a:solidFill>
            <a:srgbClr val="FDDDC2"/>
          </a:solidFill>
        </p:spPr>
        <p:txBody>
          <a:bodyPr wrap="square" lIns="0" tIns="0" rIns="0" bIns="0" rtlCol="0"/>
          <a:lstStyle/>
          <a:p>
            <a:endParaRPr/>
          </a:p>
        </p:txBody>
      </p:sp>
      <p:sp>
        <p:nvSpPr>
          <p:cNvPr id="55" name="object 54"/>
          <p:cNvSpPr/>
          <p:nvPr/>
        </p:nvSpPr>
        <p:spPr>
          <a:xfrm>
            <a:off x="3908079" y="6119336"/>
            <a:ext cx="4169410" cy="646430"/>
          </a:xfrm>
          <a:custGeom>
            <a:avLst/>
            <a:gdLst/>
            <a:ahLst/>
            <a:cxnLst/>
            <a:rect l="l" t="t" r="r" b="b"/>
            <a:pathLst>
              <a:path w="4169409" h="646429">
                <a:moveTo>
                  <a:pt x="0" y="0"/>
                </a:moveTo>
                <a:lnTo>
                  <a:pt x="4169119" y="0"/>
                </a:lnTo>
                <a:lnTo>
                  <a:pt x="4169119" y="646330"/>
                </a:lnTo>
                <a:lnTo>
                  <a:pt x="0" y="646330"/>
                </a:lnTo>
                <a:lnTo>
                  <a:pt x="0" y="0"/>
                </a:lnTo>
                <a:close/>
              </a:path>
            </a:pathLst>
          </a:custGeom>
          <a:solidFill>
            <a:srgbClr val="66C9CE">
              <a:alpha val="56079"/>
            </a:srgbClr>
          </a:solidFill>
        </p:spPr>
        <p:txBody>
          <a:bodyPr wrap="square" lIns="0" tIns="0" rIns="0" bIns="0" rtlCol="0"/>
          <a:lstStyle/>
          <a:p>
            <a:endParaRPr/>
          </a:p>
        </p:txBody>
      </p:sp>
      <p:sp>
        <p:nvSpPr>
          <p:cNvPr id="56" name="object 55"/>
          <p:cNvSpPr txBox="1"/>
          <p:nvPr/>
        </p:nvSpPr>
        <p:spPr>
          <a:xfrm>
            <a:off x="4229978" y="6152356"/>
            <a:ext cx="4026837" cy="566822"/>
          </a:xfrm>
          <a:prstGeom prst="rect">
            <a:avLst/>
          </a:prstGeom>
        </p:spPr>
        <p:txBody>
          <a:bodyPr vert="horz" wrap="square" lIns="0" tIns="12700" rIns="0" bIns="0" rtlCol="0">
            <a:spAutoFit/>
          </a:bodyPr>
          <a:lstStyle/>
          <a:p>
            <a:pPr marL="12700">
              <a:spcBef>
                <a:spcPts val="100"/>
              </a:spcBef>
            </a:pPr>
            <a:r>
              <a:rPr sz="3600" b="1" spc="-90" dirty="0">
                <a:latin typeface="Arial" panose="020B0604020202020204" pitchFamily="34" charset="0"/>
                <a:cs typeface="Arial" panose="020B0604020202020204" pitchFamily="34" charset="0"/>
              </a:rPr>
              <a:t>VALUE</a:t>
            </a:r>
            <a:r>
              <a:rPr sz="3600" b="1" spc="-95" dirty="0">
                <a:latin typeface="Arial" panose="020B0604020202020204" pitchFamily="34" charset="0"/>
                <a:cs typeface="Arial" panose="020B0604020202020204" pitchFamily="34" charset="0"/>
              </a:rPr>
              <a:t> </a:t>
            </a:r>
            <a:r>
              <a:rPr sz="3600" b="1" dirty="0">
                <a:latin typeface="Arial" panose="020B0604020202020204" pitchFamily="34" charset="0"/>
                <a:cs typeface="Arial" panose="020B0604020202020204" pitchFamily="34" charset="0"/>
              </a:rPr>
              <a:t>PYRAMID</a:t>
            </a:r>
          </a:p>
        </p:txBody>
      </p:sp>
      <p:cxnSp>
        <p:nvCxnSpPr>
          <p:cNvPr id="58" name="Straight Arrow Connector 57"/>
          <p:cNvCxnSpPr/>
          <p:nvPr/>
        </p:nvCxnSpPr>
        <p:spPr>
          <a:xfrm flipV="1">
            <a:off x="2396039" y="1880185"/>
            <a:ext cx="2078497" cy="13071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6737357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48"/>
          <p:cNvSpPr txBox="1">
            <a:spLocks noGrp="1"/>
          </p:cNvSpPr>
          <p:nvPr>
            <p:ph type="title"/>
          </p:nvPr>
        </p:nvSpPr>
        <p:spPr>
          <a:xfrm>
            <a:off x="3580898" y="2657905"/>
            <a:ext cx="5749714" cy="689932"/>
          </a:xfrm>
          <a:prstGeom prst="rect">
            <a:avLst/>
          </a:prstGeom>
        </p:spPr>
        <p:txBody>
          <a:bodyPr vert="horz" wrap="square" lIns="0" tIns="12700" rIns="0" bIns="0" rtlCol="0" anchor="ctr">
            <a:spAutoFit/>
          </a:bodyPr>
          <a:lstStyle/>
          <a:p>
            <a:pPr marL="12700">
              <a:lnSpc>
                <a:spcPct val="100000"/>
              </a:lnSpc>
              <a:spcBef>
                <a:spcPts val="100"/>
              </a:spcBef>
            </a:pPr>
            <a:r>
              <a:rPr lang="en-US" sz="4400" b="1" spc="-90" dirty="0">
                <a:latin typeface="Arial" panose="020B0604020202020204" pitchFamily="34" charset="0"/>
                <a:cs typeface="Arial" panose="020B0604020202020204" pitchFamily="34" charset="0"/>
              </a:rPr>
              <a:t>PRE-SALES Role</a:t>
            </a:r>
            <a:endParaRPr sz="4400" b="1" spc="-195"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152316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3227" y="523292"/>
            <a:ext cx="11228576" cy="5690896"/>
          </a:xfrm>
          <a:prstGeom prst="rect">
            <a:avLst/>
          </a:prstGeom>
        </p:spPr>
      </p:pic>
    </p:spTree>
    <p:extLst>
      <p:ext uri="{BB962C8B-B14F-4D97-AF65-F5344CB8AC3E}">
        <p14:creationId xmlns:p14="http://schemas.microsoft.com/office/powerpoint/2010/main" val="184415019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465" y="429205"/>
            <a:ext cx="10784613"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88036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pre sales role in it indust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441" y="1026367"/>
            <a:ext cx="8152622" cy="4665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95444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pre sales"/>
          <p:cNvPicPr>
            <a:picLocks noChangeAspect="1" noChangeArrowheads="1"/>
          </p:cNvPicPr>
          <p:nvPr/>
        </p:nvPicPr>
        <p:blipFill rotWithShape="1">
          <a:blip r:embed="rId3">
            <a:extLst>
              <a:ext uri="{28A0092B-C50C-407E-A947-70E740481C1C}">
                <a14:useLocalDpi xmlns:a14="http://schemas.microsoft.com/office/drawing/2010/main" val="0"/>
              </a:ext>
            </a:extLst>
          </a:blip>
          <a:srcRect r="30686"/>
          <a:stretch/>
        </p:blipFill>
        <p:spPr bwMode="auto">
          <a:xfrm>
            <a:off x="3850497" y="1077069"/>
            <a:ext cx="7327576" cy="48572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IT angry carto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056" y="961653"/>
            <a:ext cx="476250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26782" y="5119643"/>
            <a:ext cx="1579920" cy="523220"/>
          </a:xfrm>
          <a:prstGeom prst="rect">
            <a:avLst/>
          </a:prstGeom>
          <a:noFill/>
        </p:spPr>
        <p:txBody>
          <a:bodyPr wrap="square" rtlCol="0">
            <a:spAutoFit/>
          </a:bodyPr>
          <a:lstStyle/>
          <a:p>
            <a:r>
              <a:rPr lang="en-US" sz="2800" b="1" dirty="0"/>
              <a:t>Delivery </a:t>
            </a:r>
          </a:p>
        </p:txBody>
      </p:sp>
    </p:spTree>
    <p:extLst>
      <p:ext uri="{BB962C8B-B14F-4D97-AF65-F5344CB8AC3E}">
        <p14:creationId xmlns:p14="http://schemas.microsoft.com/office/powerpoint/2010/main" val="39343419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1000"/>
                                        <p:tgtEl>
                                          <p:spTgt spid="6148"/>
                                        </p:tgtEl>
                                      </p:cBhvr>
                                    </p:animEffect>
                                    <p:anim calcmode="lin" valueType="num">
                                      <p:cBhvr>
                                        <p:cTn id="8" dur="1000" fill="hold"/>
                                        <p:tgtEl>
                                          <p:spTgt spid="6148"/>
                                        </p:tgtEl>
                                        <p:attrNameLst>
                                          <p:attrName>ppt_x</p:attrName>
                                        </p:attrNameLst>
                                      </p:cBhvr>
                                      <p:tavLst>
                                        <p:tav tm="0">
                                          <p:val>
                                            <p:strVal val="#ppt_x"/>
                                          </p:val>
                                        </p:tav>
                                        <p:tav tm="100000">
                                          <p:val>
                                            <p:strVal val="#ppt_x"/>
                                          </p:val>
                                        </p:tav>
                                      </p:tavLst>
                                    </p:anim>
                                    <p:anim calcmode="lin" valueType="num">
                                      <p:cBhvr>
                                        <p:cTn id="9" dur="1000" fill="hold"/>
                                        <p:tgtEl>
                                          <p:spTgt spid="614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object 3"/>
          <p:cNvSpPr/>
          <p:nvPr/>
        </p:nvSpPr>
        <p:spPr>
          <a:xfrm>
            <a:off x="1143000" y="1"/>
            <a:ext cx="9904614" cy="6857998"/>
          </a:xfrm>
          <a:prstGeom prst="rect">
            <a:avLst/>
          </a:prstGeom>
          <a:blipFill>
            <a:blip r:embed="rId2" cstate="print"/>
            <a:stretch>
              <a:fillRect/>
            </a:stretch>
          </a:blipFill>
        </p:spPr>
        <p:txBody>
          <a:bodyPr wrap="square" lIns="0" tIns="0" rIns="0" bIns="0" rtlCol="0"/>
          <a:lstStyle/>
          <a:p>
            <a:endParaRPr/>
          </a:p>
        </p:txBody>
      </p:sp>
      <p:sp>
        <p:nvSpPr>
          <p:cNvPr id="6" name="TextBox 5"/>
          <p:cNvSpPr txBox="1"/>
          <p:nvPr/>
        </p:nvSpPr>
        <p:spPr>
          <a:xfrm>
            <a:off x="3153746" y="6396334"/>
            <a:ext cx="7053943" cy="461665"/>
          </a:xfrm>
          <a:prstGeom prst="rect">
            <a:avLst/>
          </a:prstGeom>
          <a:noFill/>
        </p:spPr>
        <p:txBody>
          <a:bodyPr wrap="square" rtlCol="0">
            <a:spAutoFit/>
          </a:bodyPr>
          <a:lstStyle/>
          <a:p>
            <a:r>
              <a:rPr lang="en-US" sz="2400" dirty="0">
                <a:solidFill>
                  <a:schemeClr val="bg1"/>
                </a:solidFill>
              </a:rPr>
              <a:t>Questions are guaranteed…. But Answers are not!!!</a:t>
            </a:r>
          </a:p>
        </p:txBody>
      </p:sp>
      <p:sp>
        <p:nvSpPr>
          <p:cNvPr id="7" name="Rectangle 6"/>
          <p:cNvSpPr/>
          <p:nvPr/>
        </p:nvSpPr>
        <p:spPr>
          <a:xfrm>
            <a:off x="4481948" y="568623"/>
            <a:ext cx="322671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 </a:t>
            </a:r>
          </a:p>
        </p:txBody>
      </p:sp>
    </p:spTree>
    <p:extLst>
      <p:ext uri="{BB962C8B-B14F-4D97-AF65-F5344CB8AC3E}">
        <p14:creationId xmlns:p14="http://schemas.microsoft.com/office/powerpoint/2010/main" val="1085618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47" y="225627"/>
            <a:ext cx="12192000" cy="535728"/>
          </a:xfrm>
          <a:prstGeom prst="rect">
            <a:avLst/>
          </a:prstGeom>
          <a:solidFill>
            <a:schemeClr val="tx2">
              <a:lumMod val="75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 name="Rectangle 4"/>
          <p:cNvSpPr/>
          <p:nvPr/>
        </p:nvSpPr>
        <p:spPr>
          <a:xfrm>
            <a:off x="-650360" y="238135"/>
            <a:ext cx="6976513" cy="523220"/>
          </a:xfrm>
          <a:prstGeom prst="rect">
            <a:avLst/>
          </a:prstGeom>
          <a:noFill/>
        </p:spPr>
        <p:txBody>
          <a:bodyPr wrap="square" lIns="91440" tIns="45720" rIns="91440" bIns="45720">
            <a:spAutoFit/>
          </a:bodyPr>
          <a:lstStyle/>
          <a:p>
            <a:pPr algn="ctr"/>
            <a:r>
              <a:rPr lang="en-US" sz="2800" b="1" dirty="0">
                <a:ln w="0"/>
                <a:solidFill>
                  <a:schemeClr val="bg1"/>
                </a:solidFill>
                <a:effectLst>
                  <a:outerShdw blurRad="38100" dist="19050" dir="2700000" algn="tl" rotWithShape="0">
                    <a:schemeClr val="dk1">
                      <a:alpha val="40000"/>
                    </a:schemeClr>
                  </a:outerShdw>
                </a:effectLst>
              </a:rPr>
              <a:t>Why </a:t>
            </a:r>
            <a:r>
              <a:rPr lang="en-US" sz="2800" b="1" dirty="0" err="1">
                <a:ln w="0"/>
                <a:solidFill>
                  <a:schemeClr val="bg1"/>
                </a:solidFill>
                <a:effectLst>
                  <a:outerShdw blurRad="38100" dist="19050" dir="2700000" algn="tl" rotWithShape="0">
                    <a:schemeClr val="dk1">
                      <a:alpha val="40000"/>
                    </a:schemeClr>
                  </a:outerShdw>
                </a:effectLst>
              </a:rPr>
              <a:t>IoT</a:t>
            </a:r>
            <a:r>
              <a:rPr lang="en-US" sz="2800" b="1" dirty="0">
                <a:ln w="0"/>
                <a:solidFill>
                  <a:schemeClr val="bg1"/>
                </a:solidFill>
                <a:effectLst>
                  <a:outerShdw blurRad="38100" dist="19050" dir="2700000" algn="tl" rotWithShape="0">
                    <a:schemeClr val="dk1">
                      <a:alpha val="40000"/>
                    </a:schemeClr>
                  </a:outerShdw>
                </a:effectLst>
              </a:rPr>
              <a:t> (Internet of Things)</a:t>
            </a:r>
            <a:endParaRPr lang="en-US" sz="2800" b="1" cap="none" spc="0" dirty="0">
              <a:ln w="0"/>
              <a:solidFill>
                <a:schemeClr val="bg1"/>
              </a:solidFill>
              <a:effectLst>
                <a:outerShdw blurRad="38100" dist="19050" dir="2700000" algn="tl" rotWithShape="0">
                  <a:schemeClr val="dk1">
                    <a:alpha val="40000"/>
                  </a:schemeClr>
                </a:outerShdw>
              </a:effectLst>
            </a:endParaRPr>
          </a:p>
        </p:txBody>
      </p:sp>
      <p:pic>
        <p:nvPicPr>
          <p:cNvPr id="2050" name="Picture 2" descr="White Box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5858" y="2332654"/>
            <a:ext cx="2857605" cy="19344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99088" y="2111670"/>
            <a:ext cx="8122398" cy="2031325"/>
          </a:xfrm>
          <a:prstGeom prst="rect">
            <a:avLst/>
          </a:prstGeom>
          <a:solidFill>
            <a:schemeClr val="tx2">
              <a:lumMod val="20000"/>
              <a:lumOff val="80000"/>
            </a:schemeClr>
          </a:solidFill>
        </p:spPr>
        <p:txBody>
          <a:bodyPr wrap="square" rtlCol="0">
            <a:spAutoFit/>
          </a:bodyPr>
          <a:lstStyle/>
          <a:p>
            <a:pPr algn="just"/>
            <a:r>
              <a:rPr lang="en-US" dirty="0"/>
              <a:t>“</a:t>
            </a:r>
            <a:r>
              <a:rPr lang="en-US" b="1" dirty="0"/>
              <a:t>If we had computers that knew everything there was to know about things - using data they gathered without any help from us - we would be able to track and count everything, and greatly reduce waste, loss and cost. We would know when things needed replacing, repairing or recalling, and whether they were fresh or past their best. We need to empower computers with their own means of gathering information, so they can see, hear and smell the world for themselves, in all its random glory</a:t>
            </a:r>
            <a:r>
              <a:rPr lang="en-US" dirty="0"/>
              <a:t>.”</a:t>
            </a:r>
          </a:p>
        </p:txBody>
      </p:sp>
      <p:sp>
        <p:nvSpPr>
          <p:cNvPr id="9" name="Rectangle 8"/>
          <p:cNvSpPr/>
          <p:nvPr/>
        </p:nvSpPr>
        <p:spPr>
          <a:xfrm>
            <a:off x="499088" y="4846979"/>
            <a:ext cx="9399036" cy="646331"/>
          </a:xfrm>
          <a:prstGeom prst="rect">
            <a:avLst/>
          </a:prstGeom>
        </p:spPr>
        <p:txBody>
          <a:bodyPr wrap="square">
            <a:spAutoFit/>
          </a:bodyPr>
          <a:lstStyle/>
          <a:p>
            <a:pPr algn="just"/>
            <a:r>
              <a:rPr lang="en-US" b="1" dirty="0"/>
              <a:t>This is precisely what </a:t>
            </a:r>
            <a:r>
              <a:rPr lang="en-US" b="1" dirty="0" err="1"/>
              <a:t>IoT</a:t>
            </a:r>
            <a:r>
              <a:rPr lang="en-US" b="1" dirty="0"/>
              <a:t> platforms does for us. It enables devices/objects to observe, identify and understand a situation or the surroundings without being dependent on human help.</a:t>
            </a:r>
          </a:p>
        </p:txBody>
      </p:sp>
      <p:sp>
        <p:nvSpPr>
          <p:cNvPr id="10" name="Rectangle 9"/>
          <p:cNvSpPr/>
          <p:nvPr/>
        </p:nvSpPr>
        <p:spPr>
          <a:xfrm>
            <a:off x="499088" y="1341196"/>
            <a:ext cx="6145529" cy="369332"/>
          </a:xfrm>
          <a:prstGeom prst="rect">
            <a:avLst/>
          </a:prstGeom>
        </p:spPr>
        <p:txBody>
          <a:bodyPr wrap="none">
            <a:spAutoFit/>
          </a:bodyPr>
          <a:lstStyle/>
          <a:p>
            <a:r>
              <a:rPr lang="en-US" dirty="0"/>
              <a:t>An article by Ashton published in the RFID Journal in 1999 said, </a:t>
            </a:r>
          </a:p>
        </p:txBody>
      </p:sp>
    </p:spTree>
    <p:extLst>
      <p:ext uri="{BB962C8B-B14F-4D97-AF65-F5344CB8AC3E}">
        <p14:creationId xmlns:p14="http://schemas.microsoft.com/office/powerpoint/2010/main" val="336466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101" t="2975" r="2052" b="4200"/>
          <a:stretch/>
        </p:blipFill>
        <p:spPr>
          <a:xfrm>
            <a:off x="2268187" y="1377538"/>
            <a:ext cx="7659584" cy="4049486"/>
          </a:xfrm>
          <a:prstGeom prst="rect">
            <a:avLst/>
          </a:prstGeom>
        </p:spPr>
      </p:pic>
    </p:spTree>
    <p:extLst>
      <p:ext uri="{BB962C8B-B14F-4D97-AF65-F5344CB8AC3E}">
        <p14:creationId xmlns:p14="http://schemas.microsoft.com/office/powerpoint/2010/main" val="1212787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19287" y="493668"/>
            <a:ext cx="8353425" cy="5905500"/>
          </a:xfrm>
          <a:prstGeom prst="rect">
            <a:avLst/>
          </a:prstGeom>
        </p:spPr>
      </p:pic>
      <p:sp>
        <p:nvSpPr>
          <p:cNvPr id="7" name="TextBox 6"/>
          <p:cNvSpPr txBox="1"/>
          <p:nvPr/>
        </p:nvSpPr>
        <p:spPr>
          <a:xfrm>
            <a:off x="4976949" y="1635034"/>
            <a:ext cx="5295763" cy="1446550"/>
          </a:xfrm>
          <a:prstGeom prst="rect">
            <a:avLst/>
          </a:prstGeom>
          <a:noFill/>
        </p:spPr>
        <p:txBody>
          <a:bodyPr wrap="square" rtlCol="0">
            <a:spAutoFit/>
          </a:bodyPr>
          <a:lstStyle/>
          <a:p>
            <a:pPr algn="r"/>
            <a:r>
              <a:rPr lang="en-US" sz="2200" dirty="0">
                <a:solidFill>
                  <a:schemeClr val="bg1"/>
                </a:solidFill>
                <a:latin typeface="Arial" panose="020B0604020202020204" pitchFamily="34" charset="0"/>
                <a:cs typeface="Arial" panose="020B0604020202020204" pitchFamily="34" charset="0"/>
              </a:rPr>
              <a:t>“So you get stuffs like the smart wine bottle, the smart knife, and the smart water bottle. This stuff is not the </a:t>
            </a:r>
            <a:r>
              <a:rPr lang="en-US" sz="2200" b="1" dirty="0">
                <a:solidFill>
                  <a:schemeClr val="bg1"/>
                </a:solidFill>
                <a:latin typeface="Arial" panose="020B0604020202020204" pitchFamily="34" charset="0"/>
                <a:cs typeface="Arial" panose="020B0604020202020204" pitchFamily="34" charset="0"/>
              </a:rPr>
              <a:t>Internet of Things</a:t>
            </a:r>
            <a:r>
              <a:rPr lang="en-US" sz="2200" dirty="0">
                <a:solidFill>
                  <a:schemeClr val="bg1"/>
                </a:solidFill>
                <a:latin typeface="Arial" panose="020B0604020202020204" pitchFamily="34" charset="0"/>
                <a:cs typeface="Arial" panose="020B0604020202020204" pitchFamily="34" charset="0"/>
              </a:rPr>
              <a:t>- this stuff is all </a:t>
            </a:r>
            <a:r>
              <a:rPr lang="en-US" sz="2200" b="1" dirty="0">
                <a:solidFill>
                  <a:schemeClr val="bg1"/>
                </a:solidFill>
                <a:latin typeface="Arial" panose="020B0604020202020204" pitchFamily="34" charset="0"/>
                <a:cs typeface="Arial" panose="020B0604020202020204" pitchFamily="34" charset="0"/>
              </a:rPr>
              <a:t>rubbish</a:t>
            </a:r>
            <a:r>
              <a:rPr lang="en-US" sz="22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37021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8245555" y="1130963"/>
            <a:ext cx="1487805" cy="4932045"/>
          </a:xfrm>
          <a:custGeom>
            <a:avLst/>
            <a:gdLst/>
            <a:ahLst/>
            <a:cxnLst/>
            <a:rect l="l" t="t" r="r" b="b"/>
            <a:pathLst>
              <a:path w="1487804" h="4932045">
                <a:moveTo>
                  <a:pt x="0" y="0"/>
                </a:moveTo>
                <a:lnTo>
                  <a:pt x="1487310" y="0"/>
                </a:lnTo>
                <a:lnTo>
                  <a:pt x="1487310" y="4931642"/>
                </a:lnTo>
                <a:lnTo>
                  <a:pt x="0" y="4931642"/>
                </a:lnTo>
                <a:lnTo>
                  <a:pt x="0" y="0"/>
                </a:lnTo>
                <a:close/>
              </a:path>
            </a:pathLst>
          </a:custGeom>
          <a:solidFill>
            <a:srgbClr val="66C9CE"/>
          </a:solidFill>
        </p:spPr>
        <p:txBody>
          <a:bodyPr wrap="square" lIns="0" tIns="0" rIns="0" bIns="0" rtlCol="0"/>
          <a:lstStyle/>
          <a:p>
            <a:endParaRPr/>
          </a:p>
        </p:txBody>
      </p:sp>
      <p:sp>
        <p:nvSpPr>
          <p:cNvPr id="5" name="object 3"/>
          <p:cNvSpPr/>
          <p:nvPr/>
        </p:nvSpPr>
        <p:spPr>
          <a:xfrm>
            <a:off x="2294277" y="1733039"/>
            <a:ext cx="6120765" cy="3278504"/>
          </a:xfrm>
          <a:custGeom>
            <a:avLst/>
            <a:gdLst/>
            <a:ahLst/>
            <a:cxnLst/>
            <a:rect l="l" t="t" r="r" b="b"/>
            <a:pathLst>
              <a:path w="6120765" h="3278504">
                <a:moveTo>
                  <a:pt x="0" y="3278182"/>
                </a:moveTo>
                <a:lnTo>
                  <a:pt x="6120645" y="3278182"/>
                </a:lnTo>
                <a:lnTo>
                  <a:pt x="6120645" y="0"/>
                </a:lnTo>
                <a:lnTo>
                  <a:pt x="0" y="0"/>
                </a:lnTo>
                <a:lnTo>
                  <a:pt x="0" y="3278182"/>
                </a:lnTo>
                <a:close/>
              </a:path>
            </a:pathLst>
          </a:custGeom>
          <a:solidFill>
            <a:srgbClr val="66C9CE"/>
          </a:solidFill>
        </p:spPr>
        <p:txBody>
          <a:bodyPr wrap="square" lIns="0" tIns="0" rIns="0" bIns="0" rtlCol="0"/>
          <a:lstStyle/>
          <a:p>
            <a:endParaRPr/>
          </a:p>
        </p:txBody>
      </p:sp>
      <p:sp>
        <p:nvSpPr>
          <p:cNvPr id="6" name="object 4"/>
          <p:cNvSpPr/>
          <p:nvPr/>
        </p:nvSpPr>
        <p:spPr>
          <a:xfrm>
            <a:off x="1292274" y="1047898"/>
            <a:ext cx="1002030" cy="5015230"/>
          </a:xfrm>
          <a:custGeom>
            <a:avLst/>
            <a:gdLst/>
            <a:ahLst/>
            <a:cxnLst/>
            <a:rect l="l" t="t" r="r" b="b"/>
            <a:pathLst>
              <a:path w="1002030" h="5015230">
                <a:moveTo>
                  <a:pt x="0" y="0"/>
                </a:moveTo>
                <a:lnTo>
                  <a:pt x="1002002" y="0"/>
                </a:lnTo>
                <a:lnTo>
                  <a:pt x="1002002" y="5014707"/>
                </a:lnTo>
                <a:lnTo>
                  <a:pt x="0" y="5014707"/>
                </a:lnTo>
                <a:lnTo>
                  <a:pt x="0" y="0"/>
                </a:lnTo>
                <a:close/>
              </a:path>
            </a:pathLst>
          </a:custGeom>
          <a:solidFill>
            <a:srgbClr val="66C9CE"/>
          </a:solidFill>
        </p:spPr>
        <p:txBody>
          <a:bodyPr wrap="square" lIns="0" tIns="0" rIns="0" bIns="0" rtlCol="0"/>
          <a:lstStyle/>
          <a:p>
            <a:endParaRPr/>
          </a:p>
        </p:txBody>
      </p:sp>
      <p:sp>
        <p:nvSpPr>
          <p:cNvPr id="7" name="object 5"/>
          <p:cNvSpPr/>
          <p:nvPr/>
        </p:nvSpPr>
        <p:spPr>
          <a:xfrm>
            <a:off x="2784763" y="1924396"/>
            <a:ext cx="3009206" cy="3005051"/>
          </a:xfrm>
          <a:prstGeom prst="rect">
            <a:avLst/>
          </a:prstGeom>
          <a:blipFill>
            <a:blip r:embed="rId2" cstate="print"/>
            <a:stretch>
              <a:fillRect/>
            </a:stretch>
          </a:blipFill>
        </p:spPr>
        <p:txBody>
          <a:bodyPr wrap="square" lIns="0" tIns="0" rIns="0" bIns="0" rtlCol="0"/>
          <a:lstStyle/>
          <a:p>
            <a:endParaRPr/>
          </a:p>
        </p:txBody>
      </p:sp>
      <p:sp>
        <p:nvSpPr>
          <p:cNvPr id="8" name="object 6"/>
          <p:cNvSpPr/>
          <p:nvPr/>
        </p:nvSpPr>
        <p:spPr>
          <a:xfrm>
            <a:off x="2985060" y="2124379"/>
            <a:ext cx="2408930" cy="2408930"/>
          </a:xfrm>
          <a:prstGeom prst="rect">
            <a:avLst/>
          </a:prstGeom>
          <a:blipFill>
            <a:blip r:embed="rId3" cstate="print"/>
            <a:stretch>
              <a:fillRect/>
            </a:stretch>
          </a:blipFill>
        </p:spPr>
        <p:txBody>
          <a:bodyPr wrap="square" lIns="0" tIns="0" rIns="0" bIns="0" rtlCol="0"/>
          <a:lstStyle/>
          <a:p>
            <a:endParaRPr/>
          </a:p>
        </p:txBody>
      </p:sp>
      <p:sp>
        <p:nvSpPr>
          <p:cNvPr id="9" name="object 7"/>
          <p:cNvSpPr/>
          <p:nvPr/>
        </p:nvSpPr>
        <p:spPr>
          <a:xfrm>
            <a:off x="8212975" y="1251065"/>
            <a:ext cx="1662545" cy="1645920"/>
          </a:xfrm>
          <a:prstGeom prst="rect">
            <a:avLst/>
          </a:prstGeom>
          <a:blipFill>
            <a:blip r:embed="rId4" cstate="print"/>
            <a:stretch>
              <a:fillRect/>
            </a:stretch>
          </a:blipFill>
        </p:spPr>
        <p:txBody>
          <a:bodyPr wrap="square" lIns="0" tIns="0" rIns="0" bIns="0" rtlCol="0"/>
          <a:lstStyle/>
          <a:p>
            <a:endParaRPr/>
          </a:p>
        </p:txBody>
      </p:sp>
      <p:sp>
        <p:nvSpPr>
          <p:cNvPr id="10" name="object 8"/>
          <p:cNvSpPr/>
          <p:nvPr/>
        </p:nvSpPr>
        <p:spPr>
          <a:xfrm>
            <a:off x="8414923" y="1452741"/>
            <a:ext cx="1062197" cy="1045602"/>
          </a:xfrm>
          <a:prstGeom prst="rect">
            <a:avLst/>
          </a:prstGeom>
          <a:blipFill>
            <a:blip r:embed="rId5" cstate="print"/>
            <a:stretch>
              <a:fillRect/>
            </a:stretch>
          </a:blipFill>
        </p:spPr>
        <p:txBody>
          <a:bodyPr wrap="square" lIns="0" tIns="0" rIns="0" bIns="0" rtlCol="0"/>
          <a:lstStyle/>
          <a:p>
            <a:endParaRPr/>
          </a:p>
        </p:txBody>
      </p:sp>
      <p:sp>
        <p:nvSpPr>
          <p:cNvPr id="11" name="object 9"/>
          <p:cNvSpPr txBox="1"/>
          <p:nvPr/>
        </p:nvSpPr>
        <p:spPr>
          <a:xfrm>
            <a:off x="8636059" y="2547369"/>
            <a:ext cx="1010919" cy="166712"/>
          </a:xfrm>
          <a:prstGeom prst="rect">
            <a:avLst/>
          </a:prstGeom>
        </p:spPr>
        <p:txBody>
          <a:bodyPr vert="horz" wrap="square" lIns="0" tIns="12700" rIns="0" bIns="0" rtlCol="0">
            <a:spAutoFit/>
          </a:bodyPr>
          <a:lstStyle/>
          <a:p>
            <a:pPr marL="12700">
              <a:spcBef>
                <a:spcPts val="100"/>
              </a:spcBef>
              <a:tabLst>
                <a:tab pos="645795" algn="l"/>
              </a:tabLst>
            </a:pPr>
            <a:r>
              <a:rPr lang="en-US" sz="1000" b="1" spc="105" dirty="0">
                <a:latin typeface="Calibri"/>
                <a:cs typeface="Calibri"/>
              </a:rPr>
              <a:t>smart city </a:t>
            </a:r>
            <a:endParaRPr sz="1000" dirty="0">
              <a:latin typeface="Calibri"/>
              <a:cs typeface="Calibri"/>
            </a:endParaRPr>
          </a:p>
        </p:txBody>
      </p:sp>
      <p:sp>
        <p:nvSpPr>
          <p:cNvPr id="12" name="object 10"/>
          <p:cNvSpPr/>
          <p:nvPr/>
        </p:nvSpPr>
        <p:spPr>
          <a:xfrm>
            <a:off x="8212974" y="2718262"/>
            <a:ext cx="1658388" cy="1658388"/>
          </a:xfrm>
          <a:prstGeom prst="rect">
            <a:avLst/>
          </a:prstGeom>
          <a:blipFill>
            <a:blip r:embed="rId6" cstate="print"/>
            <a:stretch>
              <a:fillRect/>
            </a:stretch>
          </a:blipFill>
        </p:spPr>
        <p:txBody>
          <a:bodyPr wrap="square" lIns="0" tIns="0" rIns="0" bIns="0" rtlCol="0"/>
          <a:lstStyle/>
          <a:p>
            <a:endParaRPr/>
          </a:p>
        </p:txBody>
      </p:sp>
      <p:sp>
        <p:nvSpPr>
          <p:cNvPr id="13" name="object 11"/>
          <p:cNvSpPr/>
          <p:nvPr/>
        </p:nvSpPr>
        <p:spPr>
          <a:xfrm>
            <a:off x="8414922" y="2919938"/>
            <a:ext cx="1057412" cy="1057413"/>
          </a:xfrm>
          <a:prstGeom prst="rect">
            <a:avLst/>
          </a:prstGeom>
          <a:blipFill>
            <a:blip r:embed="rId7" cstate="print"/>
            <a:stretch>
              <a:fillRect/>
            </a:stretch>
          </a:blipFill>
        </p:spPr>
        <p:txBody>
          <a:bodyPr wrap="square" lIns="0" tIns="0" rIns="0" bIns="0" rtlCol="0"/>
          <a:lstStyle/>
          <a:p>
            <a:endParaRPr/>
          </a:p>
        </p:txBody>
      </p:sp>
      <p:sp>
        <p:nvSpPr>
          <p:cNvPr id="14" name="object 12"/>
          <p:cNvSpPr txBox="1"/>
          <p:nvPr/>
        </p:nvSpPr>
        <p:spPr>
          <a:xfrm>
            <a:off x="8493660" y="4101853"/>
            <a:ext cx="969644" cy="166712"/>
          </a:xfrm>
          <a:prstGeom prst="rect">
            <a:avLst/>
          </a:prstGeom>
        </p:spPr>
        <p:txBody>
          <a:bodyPr vert="horz" wrap="square" lIns="0" tIns="12700" rIns="0" bIns="0" rtlCol="0">
            <a:spAutoFit/>
          </a:bodyPr>
          <a:lstStyle/>
          <a:p>
            <a:pPr marL="12700">
              <a:spcBef>
                <a:spcPts val="100"/>
              </a:spcBef>
            </a:pPr>
            <a:r>
              <a:rPr sz="1000" b="1" spc="25" dirty="0">
                <a:latin typeface="Calibri"/>
                <a:cs typeface="Calibri"/>
              </a:rPr>
              <a:t>smart </a:t>
            </a:r>
            <a:r>
              <a:rPr sz="1000" b="1" spc="160" dirty="0">
                <a:latin typeface="Calibri"/>
                <a:cs typeface="Calibri"/>
              </a:rPr>
              <a:t> </a:t>
            </a:r>
            <a:r>
              <a:rPr sz="1000" b="1" spc="15" dirty="0">
                <a:latin typeface="Calibri"/>
                <a:cs typeface="Calibri"/>
              </a:rPr>
              <a:t>transport</a:t>
            </a:r>
            <a:endParaRPr sz="1000">
              <a:latin typeface="Calibri"/>
              <a:cs typeface="Calibri"/>
            </a:endParaRPr>
          </a:p>
        </p:txBody>
      </p:sp>
      <p:sp>
        <p:nvSpPr>
          <p:cNvPr id="15" name="object 13"/>
          <p:cNvSpPr/>
          <p:nvPr/>
        </p:nvSpPr>
        <p:spPr>
          <a:xfrm>
            <a:off x="5299364" y="1924396"/>
            <a:ext cx="3005051" cy="3005051"/>
          </a:xfrm>
          <a:prstGeom prst="rect">
            <a:avLst/>
          </a:prstGeom>
          <a:blipFill>
            <a:blip r:embed="rId8" cstate="print"/>
            <a:stretch>
              <a:fillRect/>
            </a:stretch>
          </a:blipFill>
        </p:spPr>
        <p:txBody>
          <a:bodyPr wrap="square" lIns="0" tIns="0" rIns="0" bIns="0" rtlCol="0"/>
          <a:lstStyle/>
          <a:p>
            <a:endParaRPr/>
          </a:p>
        </p:txBody>
      </p:sp>
      <p:sp>
        <p:nvSpPr>
          <p:cNvPr id="16" name="object 14"/>
          <p:cNvSpPr/>
          <p:nvPr/>
        </p:nvSpPr>
        <p:spPr>
          <a:xfrm>
            <a:off x="5498300" y="2124379"/>
            <a:ext cx="2408930" cy="2408930"/>
          </a:xfrm>
          <a:prstGeom prst="rect">
            <a:avLst/>
          </a:prstGeom>
          <a:blipFill>
            <a:blip r:embed="rId9" cstate="print"/>
            <a:stretch>
              <a:fillRect/>
            </a:stretch>
          </a:blipFill>
        </p:spPr>
        <p:txBody>
          <a:bodyPr wrap="square" lIns="0" tIns="0" rIns="0" bIns="0" rtlCol="0"/>
          <a:lstStyle/>
          <a:p>
            <a:endParaRPr/>
          </a:p>
        </p:txBody>
      </p:sp>
      <p:sp>
        <p:nvSpPr>
          <p:cNvPr id="17" name="object 15"/>
          <p:cNvSpPr txBox="1"/>
          <p:nvPr/>
        </p:nvSpPr>
        <p:spPr>
          <a:xfrm>
            <a:off x="8493661" y="5572600"/>
            <a:ext cx="970915" cy="320601"/>
          </a:xfrm>
          <a:prstGeom prst="rect">
            <a:avLst/>
          </a:prstGeom>
        </p:spPr>
        <p:txBody>
          <a:bodyPr vert="horz" wrap="square" lIns="0" tIns="12700" rIns="0" bIns="0" rtlCol="0">
            <a:spAutoFit/>
          </a:bodyPr>
          <a:lstStyle/>
          <a:p>
            <a:pPr marL="12700" marR="5080" algn="ctr">
              <a:spcBef>
                <a:spcPts val="100"/>
              </a:spcBef>
              <a:tabLst>
                <a:tab pos="222885" algn="l"/>
                <a:tab pos="482600" algn="l"/>
                <a:tab pos="708025" algn="l"/>
                <a:tab pos="913765" algn="l"/>
              </a:tabLst>
            </a:pPr>
            <a:r>
              <a:rPr lang="en-US" sz="1000" b="1" spc="40" dirty="0">
                <a:latin typeface="Calibri"/>
                <a:cs typeface="Calibri"/>
              </a:rPr>
              <a:t>smart automotive</a:t>
            </a:r>
            <a:endParaRPr sz="1000" dirty="0">
              <a:latin typeface="Calibri"/>
              <a:cs typeface="Calibri"/>
            </a:endParaRPr>
          </a:p>
        </p:txBody>
      </p:sp>
      <p:sp>
        <p:nvSpPr>
          <p:cNvPr id="18" name="object 16"/>
          <p:cNvSpPr/>
          <p:nvPr/>
        </p:nvSpPr>
        <p:spPr>
          <a:xfrm>
            <a:off x="1370643" y="3578311"/>
            <a:ext cx="923632" cy="923631"/>
          </a:xfrm>
          <a:prstGeom prst="rect">
            <a:avLst/>
          </a:prstGeom>
          <a:blipFill>
            <a:blip r:embed="rId10" cstate="print"/>
            <a:stretch>
              <a:fillRect/>
            </a:stretch>
          </a:blipFill>
        </p:spPr>
        <p:txBody>
          <a:bodyPr wrap="square" lIns="0" tIns="0" rIns="0" bIns="0" rtlCol="0"/>
          <a:lstStyle/>
          <a:p>
            <a:endParaRPr/>
          </a:p>
        </p:txBody>
      </p:sp>
      <p:sp>
        <p:nvSpPr>
          <p:cNvPr id="19" name="object 17"/>
          <p:cNvSpPr/>
          <p:nvPr/>
        </p:nvSpPr>
        <p:spPr>
          <a:xfrm>
            <a:off x="1234310" y="5132091"/>
            <a:ext cx="988694" cy="988693"/>
          </a:xfrm>
          <a:prstGeom prst="rect">
            <a:avLst/>
          </a:prstGeom>
          <a:blipFill>
            <a:blip r:embed="rId11" cstate="print"/>
            <a:stretch>
              <a:fillRect/>
            </a:stretch>
          </a:blipFill>
        </p:spPr>
        <p:txBody>
          <a:bodyPr wrap="square" lIns="0" tIns="0" rIns="0" bIns="0" rtlCol="0"/>
          <a:lstStyle/>
          <a:p>
            <a:endParaRPr/>
          </a:p>
        </p:txBody>
      </p:sp>
      <p:sp>
        <p:nvSpPr>
          <p:cNvPr id="20" name="object 18"/>
          <p:cNvSpPr/>
          <p:nvPr/>
        </p:nvSpPr>
        <p:spPr>
          <a:xfrm>
            <a:off x="1263652" y="1801314"/>
            <a:ext cx="959352" cy="959350"/>
          </a:xfrm>
          <a:prstGeom prst="rect">
            <a:avLst/>
          </a:prstGeom>
          <a:blipFill>
            <a:blip r:embed="rId12" cstate="print"/>
            <a:stretch>
              <a:fillRect/>
            </a:stretch>
          </a:blipFill>
        </p:spPr>
        <p:txBody>
          <a:bodyPr wrap="square" lIns="0" tIns="0" rIns="0" bIns="0" rtlCol="0"/>
          <a:lstStyle/>
          <a:p>
            <a:endParaRPr/>
          </a:p>
        </p:txBody>
      </p:sp>
      <p:sp>
        <p:nvSpPr>
          <p:cNvPr id="21" name="object 19"/>
          <p:cNvSpPr/>
          <p:nvPr/>
        </p:nvSpPr>
        <p:spPr>
          <a:xfrm>
            <a:off x="1407640" y="4438233"/>
            <a:ext cx="693856" cy="693856"/>
          </a:xfrm>
          <a:prstGeom prst="rect">
            <a:avLst/>
          </a:prstGeom>
          <a:blipFill>
            <a:blip r:embed="rId13" cstate="print"/>
            <a:stretch>
              <a:fillRect/>
            </a:stretch>
          </a:blipFill>
        </p:spPr>
        <p:txBody>
          <a:bodyPr wrap="square" lIns="0" tIns="0" rIns="0" bIns="0" rtlCol="0"/>
          <a:lstStyle/>
          <a:p>
            <a:endParaRPr/>
          </a:p>
        </p:txBody>
      </p:sp>
      <p:sp>
        <p:nvSpPr>
          <p:cNvPr id="22" name="object 20"/>
          <p:cNvSpPr/>
          <p:nvPr/>
        </p:nvSpPr>
        <p:spPr>
          <a:xfrm>
            <a:off x="1609839" y="1116173"/>
            <a:ext cx="387823" cy="653174"/>
          </a:xfrm>
          <a:prstGeom prst="rect">
            <a:avLst/>
          </a:prstGeom>
          <a:blipFill>
            <a:blip r:embed="rId14" cstate="print"/>
            <a:stretch>
              <a:fillRect/>
            </a:stretch>
          </a:blipFill>
        </p:spPr>
        <p:txBody>
          <a:bodyPr wrap="square" lIns="0" tIns="0" rIns="0" bIns="0" rtlCol="0"/>
          <a:lstStyle/>
          <a:p>
            <a:endParaRPr/>
          </a:p>
        </p:txBody>
      </p:sp>
      <p:sp>
        <p:nvSpPr>
          <p:cNvPr id="23" name="object 21"/>
          <p:cNvSpPr/>
          <p:nvPr/>
        </p:nvSpPr>
        <p:spPr>
          <a:xfrm>
            <a:off x="1336370" y="2692391"/>
            <a:ext cx="886635" cy="886634"/>
          </a:xfrm>
          <a:prstGeom prst="rect">
            <a:avLst/>
          </a:prstGeom>
          <a:blipFill>
            <a:blip r:embed="rId15" cstate="print"/>
            <a:stretch>
              <a:fillRect/>
            </a:stretch>
          </a:blipFill>
        </p:spPr>
        <p:txBody>
          <a:bodyPr wrap="square" lIns="0" tIns="0" rIns="0" bIns="0" rtlCol="0"/>
          <a:lstStyle/>
          <a:p>
            <a:endParaRPr/>
          </a:p>
        </p:txBody>
      </p:sp>
      <p:sp>
        <p:nvSpPr>
          <p:cNvPr id="24" name="object 22"/>
          <p:cNvSpPr txBox="1">
            <a:spLocks noGrp="1"/>
          </p:cNvSpPr>
          <p:nvPr>
            <p:ph type="title"/>
          </p:nvPr>
        </p:nvSpPr>
        <p:spPr>
          <a:xfrm>
            <a:off x="679294" y="131354"/>
            <a:ext cx="8636364" cy="566822"/>
          </a:xfrm>
          <a:prstGeom prst="rect">
            <a:avLst/>
          </a:prstGeom>
        </p:spPr>
        <p:txBody>
          <a:bodyPr vert="horz" wrap="square" lIns="0" tIns="12700" rIns="0" bIns="0" rtlCol="0" anchor="ctr">
            <a:spAutoFit/>
          </a:bodyPr>
          <a:lstStyle/>
          <a:p>
            <a:pPr marL="12700">
              <a:lnSpc>
                <a:spcPct val="100000"/>
              </a:lnSpc>
              <a:spcBef>
                <a:spcPts val="100"/>
              </a:spcBef>
            </a:pPr>
            <a:r>
              <a:rPr sz="3600" b="1" spc="50" dirty="0">
                <a:latin typeface="Arial" panose="020B0604020202020204" pitchFamily="34" charset="0"/>
                <a:cs typeface="Arial" panose="020B0604020202020204" pitchFamily="34" charset="0"/>
              </a:rPr>
              <a:t>END-TO-END </a:t>
            </a:r>
            <a:r>
              <a:rPr sz="3600" b="1" spc="10" dirty="0">
                <a:latin typeface="Arial" panose="020B0604020202020204" pitchFamily="34" charset="0"/>
                <a:cs typeface="Arial" panose="020B0604020202020204" pitchFamily="34" charset="0"/>
              </a:rPr>
              <a:t>IOT </a:t>
            </a:r>
            <a:r>
              <a:rPr sz="3600" b="1" spc="-35" dirty="0">
                <a:latin typeface="Arial" panose="020B0604020202020204" pitchFamily="34" charset="0"/>
                <a:cs typeface="Arial" panose="020B0604020202020204" pitchFamily="34" charset="0"/>
              </a:rPr>
              <a:t>SERVICE</a:t>
            </a:r>
            <a:r>
              <a:rPr sz="3600" b="1" spc="-100" dirty="0">
                <a:latin typeface="Arial" panose="020B0604020202020204" pitchFamily="34" charset="0"/>
                <a:cs typeface="Arial" panose="020B0604020202020204" pitchFamily="34" charset="0"/>
              </a:rPr>
              <a:t> </a:t>
            </a:r>
            <a:r>
              <a:rPr sz="3600" b="1" spc="-10" dirty="0">
                <a:latin typeface="Arial" panose="020B0604020202020204" pitchFamily="34" charset="0"/>
                <a:cs typeface="Arial" panose="020B0604020202020204" pitchFamily="34" charset="0"/>
              </a:rPr>
              <a:t>PROVIDER</a:t>
            </a:r>
          </a:p>
        </p:txBody>
      </p:sp>
      <p:sp>
        <p:nvSpPr>
          <p:cNvPr id="25" name="object 23"/>
          <p:cNvSpPr/>
          <p:nvPr/>
        </p:nvSpPr>
        <p:spPr>
          <a:xfrm>
            <a:off x="8112355" y="4091652"/>
            <a:ext cx="1662545" cy="1662545"/>
          </a:xfrm>
          <a:prstGeom prst="rect">
            <a:avLst/>
          </a:prstGeom>
          <a:blipFill>
            <a:blip r:embed="rId16" cstate="print"/>
            <a:stretch>
              <a:fillRect/>
            </a:stretch>
          </a:blipFill>
        </p:spPr>
        <p:txBody>
          <a:bodyPr wrap="square" lIns="0" tIns="0" rIns="0" bIns="0" rtlCol="0"/>
          <a:lstStyle/>
          <a:p>
            <a:endParaRPr/>
          </a:p>
        </p:txBody>
      </p:sp>
      <p:sp>
        <p:nvSpPr>
          <p:cNvPr id="26" name="object 24"/>
          <p:cNvSpPr/>
          <p:nvPr/>
        </p:nvSpPr>
        <p:spPr>
          <a:xfrm>
            <a:off x="8455444" y="4366732"/>
            <a:ext cx="1063980" cy="1063981"/>
          </a:xfrm>
          <a:prstGeom prst="rect">
            <a:avLst/>
          </a:prstGeom>
          <a:blipFill>
            <a:blip r:embed="rId17" cstate="print"/>
            <a:stretch>
              <a:fillRect/>
            </a:stretch>
          </a:blipFill>
        </p:spPr>
        <p:txBody>
          <a:bodyPr wrap="square" lIns="0" tIns="0" rIns="0" bIns="0" rtlCol="0"/>
          <a:lstStyle/>
          <a:p>
            <a:endParaRPr/>
          </a:p>
        </p:txBody>
      </p:sp>
      <p:sp>
        <p:nvSpPr>
          <p:cNvPr id="27" name="object 25"/>
          <p:cNvSpPr/>
          <p:nvPr/>
        </p:nvSpPr>
        <p:spPr>
          <a:xfrm>
            <a:off x="2019993" y="2917767"/>
            <a:ext cx="1941021" cy="1064028"/>
          </a:xfrm>
          <a:prstGeom prst="rect">
            <a:avLst/>
          </a:prstGeom>
          <a:blipFill>
            <a:blip r:embed="rId18" cstate="print"/>
            <a:stretch>
              <a:fillRect/>
            </a:stretch>
          </a:blipFill>
        </p:spPr>
        <p:txBody>
          <a:bodyPr wrap="square" lIns="0" tIns="0" rIns="0" bIns="0" rtlCol="0"/>
          <a:lstStyle/>
          <a:p>
            <a:endParaRPr/>
          </a:p>
        </p:txBody>
      </p:sp>
      <p:sp>
        <p:nvSpPr>
          <p:cNvPr id="28" name="object 26"/>
          <p:cNvSpPr/>
          <p:nvPr/>
        </p:nvSpPr>
        <p:spPr>
          <a:xfrm>
            <a:off x="2294278" y="3171770"/>
            <a:ext cx="1392555" cy="514350"/>
          </a:xfrm>
          <a:custGeom>
            <a:avLst/>
            <a:gdLst/>
            <a:ahLst/>
            <a:cxnLst/>
            <a:rect l="l" t="t" r="r" b="b"/>
            <a:pathLst>
              <a:path w="1392555" h="514350">
                <a:moveTo>
                  <a:pt x="1392037" y="0"/>
                </a:moveTo>
                <a:lnTo>
                  <a:pt x="696018" y="0"/>
                </a:lnTo>
                <a:lnTo>
                  <a:pt x="696018" y="514108"/>
                </a:lnTo>
                <a:lnTo>
                  <a:pt x="0" y="514108"/>
                </a:lnTo>
              </a:path>
            </a:pathLst>
          </a:custGeom>
          <a:ln w="76199">
            <a:solidFill>
              <a:srgbClr val="FF2600"/>
            </a:solidFill>
          </a:ln>
        </p:spPr>
        <p:txBody>
          <a:bodyPr wrap="square" lIns="0" tIns="0" rIns="0" bIns="0" rtlCol="0"/>
          <a:lstStyle/>
          <a:p>
            <a:endParaRPr/>
          </a:p>
        </p:txBody>
      </p:sp>
      <p:sp>
        <p:nvSpPr>
          <p:cNvPr id="29" name="object 27"/>
          <p:cNvSpPr/>
          <p:nvPr/>
        </p:nvSpPr>
        <p:spPr>
          <a:xfrm>
            <a:off x="3572014" y="3057470"/>
            <a:ext cx="228600" cy="228600"/>
          </a:xfrm>
          <a:custGeom>
            <a:avLst/>
            <a:gdLst/>
            <a:ahLst/>
            <a:cxnLst/>
            <a:rect l="l" t="t" r="r" b="b"/>
            <a:pathLst>
              <a:path w="228600" h="228600">
                <a:moveTo>
                  <a:pt x="114300" y="0"/>
                </a:moveTo>
                <a:lnTo>
                  <a:pt x="69809" y="8982"/>
                </a:lnTo>
                <a:lnTo>
                  <a:pt x="33477" y="33477"/>
                </a:lnTo>
                <a:lnTo>
                  <a:pt x="8982" y="69809"/>
                </a:lnTo>
                <a:lnTo>
                  <a:pt x="0" y="114300"/>
                </a:lnTo>
                <a:lnTo>
                  <a:pt x="8982" y="158790"/>
                </a:lnTo>
                <a:lnTo>
                  <a:pt x="33477" y="195122"/>
                </a:lnTo>
                <a:lnTo>
                  <a:pt x="69809" y="219617"/>
                </a:lnTo>
                <a:lnTo>
                  <a:pt x="114300" y="228600"/>
                </a:lnTo>
                <a:lnTo>
                  <a:pt x="158790" y="219617"/>
                </a:lnTo>
                <a:lnTo>
                  <a:pt x="195122" y="195122"/>
                </a:lnTo>
                <a:lnTo>
                  <a:pt x="219617" y="158790"/>
                </a:lnTo>
                <a:lnTo>
                  <a:pt x="228600" y="114300"/>
                </a:lnTo>
                <a:lnTo>
                  <a:pt x="219617" y="69809"/>
                </a:lnTo>
                <a:lnTo>
                  <a:pt x="195122" y="33477"/>
                </a:lnTo>
                <a:lnTo>
                  <a:pt x="158790" y="8982"/>
                </a:lnTo>
                <a:lnTo>
                  <a:pt x="114300" y="0"/>
                </a:lnTo>
                <a:close/>
              </a:path>
            </a:pathLst>
          </a:custGeom>
          <a:solidFill>
            <a:srgbClr val="FF2600"/>
          </a:solidFill>
        </p:spPr>
        <p:txBody>
          <a:bodyPr wrap="square" lIns="0" tIns="0" rIns="0" bIns="0" rtlCol="0"/>
          <a:lstStyle/>
          <a:p>
            <a:endParaRPr/>
          </a:p>
        </p:txBody>
      </p:sp>
      <p:sp>
        <p:nvSpPr>
          <p:cNvPr id="30" name="object 28"/>
          <p:cNvSpPr/>
          <p:nvPr/>
        </p:nvSpPr>
        <p:spPr>
          <a:xfrm>
            <a:off x="2179977" y="3571579"/>
            <a:ext cx="228600" cy="228600"/>
          </a:xfrm>
          <a:custGeom>
            <a:avLst/>
            <a:gdLst/>
            <a:ahLst/>
            <a:cxnLst/>
            <a:rect l="l" t="t" r="r" b="b"/>
            <a:pathLst>
              <a:path w="228600" h="228600">
                <a:moveTo>
                  <a:pt x="114300" y="0"/>
                </a:moveTo>
                <a:lnTo>
                  <a:pt x="69809" y="8982"/>
                </a:lnTo>
                <a:lnTo>
                  <a:pt x="33477" y="33477"/>
                </a:lnTo>
                <a:lnTo>
                  <a:pt x="8982" y="69809"/>
                </a:lnTo>
                <a:lnTo>
                  <a:pt x="0" y="114300"/>
                </a:lnTo>
                <a:lnTo>
                  <a:pt x="8982" y="158790"/>
                </a:lnTo>
                <a:lnTo>
                  <a:pt x="33477" y="195122"/>
                </a:lnTo>
                <a:lnTo>
                  <a:pt x="69809" y="219617"/>
                </a:lnTo>
                <a:lnTo>
                  <a:pt x="114300" y="228600"/>
                </a:lnTo>
                <a:lnTo>
                  <a:pt x="158790" y="219617"/>
                </a:lnTo>
                <a:lnTo>
                  <a:pt x="195122" y="195122"/>
                </a:lnTo>
                <a:lnTo>
                  <a:pt x="219617" y="158790"/>
                </a:lnTo>
                <a:lnTo>
                  <a:pt x="228600" y="114300"/>
                </a:lnTo>
                <a:lnTo>
                  <a:pt x="219617" y="69809"/>
                </a:lnTo>
                <a:lnTo>
                  <a:pt x="195122" y="33477"/>
                </a:lnTo>
                <a:lnTo>
                  <a:pt x="158790" y="8982"/>
                </a:lnTo>
                <a:lnTo>
                  <a:pt x="114300" y="0"/>
                </a:lnTo>
                <a:close/>
              </a:path>
            </a:pathLst>
          </a:custGeom>
          <a:solidFill>
            <a:srgbClr val="FF2600"/>
          </a:solidFill>
        </p:spPr>
        <p:txBody>
          <a:bodyPr wrap="square" lIns="0" tIns="0" rIns="0" bIns="0" rtlCol="0"/>
          <a:lstStyle/>
          <a:p>
            <a:endParaRPr/>
          </a:p>
        </p:txBody>
      </p:sp>
      <p:sp>
        <p:nvSpPr>
          <p:cNvPr id="31" name="object 29"/>
          <p:cNvSpPr/>
          <p:nvPr/>
        </p:nvSpPr>
        <p:spPr>
          <a:xfrm>
            <a:off x="1969784" y="2599506"/>
            <a:ext cx="595685" cy="595685"/>
          </a:xfrm>
          <a:prstGeom prst="rect">
            <a:avLst/>
          </a:prstGeom>
          <a:blipFill>
            <a:blip r:embed="rId19" cstate="print"/>
            <a:stretch>
              <a:fillRect/>
            </a:stretch>
          </a:blipFill>
        </p:spPr>
        <p:txBody>
          <a:bodyPr wrap="square" lIns="0" tIns="0" rIns="0" bIns="0" rtlCol="0"/>
          <a:lstStyle/>
          <a:p>
            <a:endParaRPr/>
          </a:p>
        </p:txBody>
      </p:sp>
      <p:sp>
        <p:nvSpPr>
          <p:cNvPr id="32" name="object 30"/>
          <p:cNvSpPr/>
          <p:nvPr/>
        </p:nvSpPr>
        <p:spPr>
          <a:xfrm>
            <a:off x="7094913" y="3146367"/>
            <a:ext cx="1596043" cy="598516"/>
          </a:xfrm>
          <a:prstGeom prst="rect">
            <a:avLst/>
          </a:prstGeom>
          <a:blipFill>
            <a:blip r:embed="rId20" cstate="print"/>
            <a:stretch>
              <a:fillRect/>
            </a:stretch>
          </a:blipFill>
        </p:spPr>
        <p:txBody>
          <a:bodyPr wrap="square" lIns="0" tIns="0" rIns="0" bIns="0" rtlCol="0"/>
          <a:lstStyle/>
          <a:p>
            <a:endParaRPr/>
          </a:p>
        </p:txBody>
      </p:sp>
      <p:sp>
        <p:nvSpPr>
          <p:cNvPr id="33" name="object 31"/>
          <p:cNvSpPr/>
          <p:nvPr/>
        </p:nvSpPr>
        <p:spPr>
          <a:xfrm>
            <a:off x="7370311" y="3401503"/>
            <a:ext cx="1044575" cy="46990"/>
          </a:xfrm>
          <a:custGeom>
            <a:avLst/>
            <a:gdLst/>
            <a:ahLst/>
            <a:cxnLst/>
            <a:rect l="l" t="t" r="r" b="b"/>
            <a:pathLst>
              <a:path w="1044575" h="46989">
                <a:moveTo>
                  <a:pt x="0" y="0"/>
                </a:moveTo>
                <a:lnTo>
                  <a:pt x="522287" y="0"/>
                </a:lnTo>
                <a:lnTo>
                  <a:pt x="522287" y="46831"/>
                </a:lnTo>
                <a:lnTo>
                  <a:pt x="1044575" y="46831"/>
                </a:lnTo>
              </a:path>
            </a:pathLst>
          </a:custGeom>
          <a:ln w="76199">
            <a:solidFill>
              <a:srgbClr val="FFFFFF"/>
            </a:solidFill>
          </a:ln>
        </p:spPr>
        <p:txBody>
          <a:bodyPr wrap="square" lIns="0" tIns="0" rIns="0" bIns="0" rtlCol="0"/>
          <a:lstStyle/>
          <a:p>
            <a:endParaRPr/>
          </a:p>
        </p:txBody>
      </p:sp>
      <p:sp>
        <p:nvSpPr>
          <p:cNvPr id="34" name="object 32"/>
          <p:cNvSpPr/>
          <p:nvPr/>
        </p:nvSpPr>
        <p:spPr>
          <a:xfrm>
            <a:off x="7256010" y="3287203"/>
            <a:ext cx="228600" cy="228600"/>
          </a:xfrm>
          <a:custGeom>
            <a:avLst/>
            <a:gdLst/>
            <a:ahLst/>
            <a:cxnLst/>
            <a:rect l="l" t="t" r="r" b="b"/>
            <a:pathLst>
              <a:path w="228600" h="228600">
                <a:moveTo>
                  <a:pt x="114300" y="0"/>
                </a:moveTo>
                <a:lnTo>
                  <a:pt x="69809" y="8982"/>
                </a:lnTo>
                <a:lnTo>
                  <a:pt x="33477" y="33477"/>
                </a:lnTo>
                <a:lnTo>
                  <a:pt x="8982" y="69809"/>
                </a:lnTo>
                <a:lnTo>
                  <a:pt x="0" y="114300"/>
                </a:lnTo>
                <a:lnTo>
                  <a:pt x="8982" y="158790"/>
                </a:lnTo>
                <a:lnTo>
                  <a:pt x="33477" y="195122"/>
                </a:lnTo>
                <a:lnTo>
                  <a:pt x="69809" y="219617"/>
                </a:lnTo>
                <a:lnTo>
                  <a:pt x="114300" y="228600"/>
                </a:lnTo>
                <a:lnTo>
                  <a:pt x="158790" y="219617"/>
                </a:lnTo>
                <a:lnTo>
                  <a:pt x="195122" y="195122"/>
                </a:lnTo>
                <a:lnTo>
                  <a:pt x="219617" y="158790"/>
                </a:lnTo>
                <a:lnTo>
                  <a:pt x="228600" y="114300"/>
                </a:lnTo>
                <a:lnTo>
                  <a:pt x="219617" y="69809"/>
                </a:lnTo>
                <a:lnTo>
                  <a:pt x="195122" y="33477"/>
                </a:lnTo>
                <a:lnTo>
                  <a:pt x="158790" y="8982"/>
                </a:lnTo>
                <a:lnTo>
                  <a:pt x="114300" y="0"/>
                </a:lnTo>
                <a:close/>
              </a:path>
            </a:pathLst>
          </a:custGeom>
          <a:solidFill>
            <a:srgbClr val="FFFFFF"/>
          </a:solidFill>
        </p:spPr>
        <p:txBody>
          <a:bodyPr wrap="square" lIns="0" tIns="0" rIns="0" bIns="0" rtlCol="0"/>
          <a:lstStyle/>
          <a:p>
            <a:endParaRPr/>
          </a:p>
        </p:txBody>
      </p:sp>
      <p:sp>
        <p:nvSpPr>
          <p:cNvPr id="35" name="object 33"/>
          <p:cNvSpPr/>
          <p:nvPr/>
        </p:nvSpPr>
        <p:spPr>
          <a:xfrm>
            <a:off x="8300585" y="3334034"/>
            <a:ext cx="228600" cy="228600"/>
          </a:xfrm>
          <a:custGeom>
            <a:avLst/>
            <a:gdLst/>
            <a:ahLst/>
            <a:cxnLst/>
            <a:rect l="l" t="t" r="r" b="b"/>
            <a:pathLst>
              <a:path w="228600" h="228600">
                <a:moveTo>
                  <a:pt x="114300" y="0"/>
                </a:moveTo>
                <a:lnTo>
                  <a:pt x="69809" y="8982"/>
                </a:lnTo>
                <a:lnTo>
                  <a:pt x="33477" y="33477"/>
                </a:lnTo>
                <a:lnTo>
                  <a:pt x="8982" y="69809"/>
                </a:lnTo>
                <a:lnTo>
                  <a:pt x="0" y="114300"/>
                </a:lnTo>
                <a:lnTo>
                  <a:pt x="8982" y="158790"/>
                </a:lnTo>
                <a:lnTo>
                  <a:pt x="33477" y="195122"/>
                </a:lnTo>
                <a:lnTo>
                  <a:pt x="69809" y="219617"/>
                </a:lnTo>
                <a:lnTo>
                  <a:pt x="114300" y="228600"/>
                </a:lnTo>
                <a:lnTo>
                  <a:pt x="158790" y="219617"/>
                </a:lnTo>
                <a:lnTo>
                  <a:pt x="195122" y="195122"/>
                </a:lnTo>
                <a:lnTo>
                  <a:pt x="219617" y="158790"/>
                </a:lnTo>
                <a:lnTo>
                  <a:pt x="228600" y="114300"/>
                </a:lnTo>
                <a:lnTo>
                  <a:pt x="219617" y="69809"/>
                </a:lnTo>
                <a:lnTo>
                  <a:pt x="195122" y="33477"/>
                </a:lnTo>
                <a:lnTo>
                  <a:pt x="158790" y="8982"/>
                </a:lnTo>
                <a:lnTo>
                  <a:pt x="114300" y="0"/>
                </a:lnTo>
                <a:close/>
              </a:path>
            </a:pathLst>
          </a:custGeom>
          <a:solidFill>
            <a:srgbClr val="FFFFFF"/>
          </a:solidFill>
        </p:spPr>
        <p:txBody>
          <a:bodyPr wrap="square" lIns="0" tIns="0" rIns="0" bIns="0" rtlCol="0"/>
          <a:lstStyle/>
          <a:p>
            <a:endParaRPr/>
          </a:p>
        </p:txBody>
      </p:sp>
      <p:sp>
        <p:nvSpPr>
          <p:cNvPr id="36" name="object 34"/>
          <p:cNvSpPr/>
          <p:nvPr/>
        </p:nvSpPr>
        <p:spPr>
          <a:xfrm>
            <a:off x="4838007" y="3246121"/>
            <a:ext cx="1317567" cy="548639"/>
          </a:xfrm>
          <a:prstGeom prst="rect">
            <a:avLst/>
          </a:prstGeom>
          <a:blipFill>
            <a:blip r:embed="rId21" cstate="print"/>
            <a:stretch>
              <a:fillRect/>
            </a:stretch>
          </a:blipFill>
        </p:spPr>
        <p:txBody>
          <a:bodyPr wrap="square" lIns="0" tIns="0" rIns="0" bIns="0" rtlCol="0"/>
          <a:lstStyle/>
          <a:p>
            <a:endParaRPr/>
          </a:p>
        </p:txBody>
      </p:sp>
      <p:sp>
        <p:nvSpPr>
          <p:cNvPr id="37" name="object 35"/>
          <p:cNvSpPr/>
          <p:nvPr/>
        </p:nvSpPr>
        <p:spPr>
          <a:xfrm>
            <a:off x="5111776" y="3501068"/>
            <a:ext cx="770255" cy="0"/>
          </a:xfrm>
          <a:custGeom>
            <a:avLst/>
            <a:gdLst/>
            <a:ahLst/>
            <a:cxnLst/>
            <a:rect l="l" t="t" r="r" b="b"/>
            <a:pathLst>
              <a:path w="770254">
                <a:moveTo>
                  <a:pt x="769987" y="1"/>
                </a:moveTo>
                <a:lnTo>
                  <a:pt x="384993" y="1"/>
                </a:lnTo>
                <a:lnTo>
                  <a:pt x="0" y="0"/>
                </a:lnTo>
              </a:path>
            </a:pathLst>
          </a:custGeom>
          <a:ln w="76199">
            <a:solidFill>
              <a:srgbClr val="000000"/>
            </a:solidFill>
          </a:ln>
        </p:spPr>
        <p:txBody>
          <a:bodyPr wrap="square" lIns="0" tIns="0" rIns="0" bIns="0" rtlCol="0"/>
          <a:lstStyle/>
          <a:p>
            <a:endParaRPr/>
          </a:p>
        </p:txBody>
      </p:sp>
      <p:sp>
        <p:nvSpPr>
          <p:cNvPr id="38" name="object 36"/>
          <p:cNvSpPr/>
          <p:nvPr/>
        </p:nvSpPr>
        <p:spPr>
          <a:xfrm>
            <a:off x="5767463" y="3386770"/>
            <a:ext cx="228600" cy="228600"/>
          </a:xfrm>
          <a:custGeom>
            <a:avLst/>
            <a:gdLst/>
            <a:ahLst/>
            <a:cxnLst/>
            <a:rect l="l" t="t" r="r" b="b"/>
            <a:pathLst>
              <a:path w="228600" h="228600">
                <a:moveTo>
                  <a:pt x="114300" y="0"/>
                </a:moveTo>
                <a:lnTo>
                  <a:pt x="69809" y="8982"/>
                </a:lnTo>
                <a:lnTo>
                  <a:pt x="33477" y="33477"/>
                </a:lnTo>
                <a:lnTo>
                  <a:pt x="8982" y="69809"/>
                </a:lnTo>
                <a:lnTo>
                  <a:pt x="0" y="114300"/>
                </a:lnTo>
                <a:lnTo>
                  <a:pt x="8982" y="158790"/>
                </a:lnTo>
                <a:lnTo>
                  <a:pt x="33477" y="195122"/>
                </a:lnTo>
                <a:lnTo>
                  <a:pt x="69809" y="219617"/>
                </a:lnTo>
                <a:lnTo>
                  <a:pt x="114300" y="228600"/>
                </a:lnTo>
                <a:lnTo>
                  <a:pt x="158790" y="219617"/>
                </a:lnTo>
                <a:lnTo>
                  <a:pt x="195122" y="195122"/>
                </a:lnTo>
                <a:lnTo>
                  <a:pt x="219617" y="158790"/>
                </a:lnTo>
                <a:lnTo>
                  <a:pt x="228600" y="114300"/>
                </a:lnTo>
                <a:lnTo>
                  <a:pt x="219617" y="69809"/>
                </a:lnTo>
                <a:lnTo>
                  <a:pt x="195122" y="33477"/>
                </a:lnTo>
                <a:lnTo>
                  <a:pt x="158790" y="8982"/>
                </a:lnTo>
                <a:lnTo>
                  <a:pt x="114300" y="0"/>
                </a:lnTo>
                <a:close/>
              </a:path>
            </a:pathLst>
          </a:custGeom>
          <a:solidFill>
            <a:srgbClr val="000000"/>
          </a:solidFill>
        </p:spPr>
        <p:txBody>
          <a:bodyPr wrap="square" lIns="0" tIns="0" rIns="0" bIns="0" rtlCol="0"/>
          <a:lstStyle/>
          <a:p>
            <a:endParaRPr/>
          </a:p>
        </p:txBody>
      </p:sp>
      <p:sp>
        <p:nvSpPr>
          <p:cNvPr id="39" name="object 37"/>
          <p:cNvSpPr/>
          <p:nvPr/>
        </p:nvSpPr>
        <p:spPr>
          <a:xfrm>
            <a:off x="4997476" y="3386768"/>
            <a:ext cx="228600" cy="228600"/>
          </a:xfrm>
          <a:custGeom>
            <a:avLst/>
            <a:gdLst/>
            <a:ahLst/>
            <a:cxnLst/>
            <a:rect l="l" t="t" r="r" b="b"/>
            <a:pathLst>
              <a:path w="228600" h="228600">
                <a:moveTo>
                  <a:pt x="114300" y="0"/>
                </a:moveTo>
                <a:lnTo>
                  <a:pt x="69809" y="8982"/>
                </a:lnTo>
                <a:lnTo>
                  <a:pt x="33477" y="33477"/>
                </a:lnTo>
                <a:lnTo>
                  <a:pt x="8982" y="69809"/>
                </a:lnTo>
                <a:lnTo>
                  <a:pt x="0" y="114300"/>
                </a:lnTo>
                <a:lnTo>
                  <a:pt x="8982" y="158790"/>
                </a:lnTo>
                <a:lnTo>
                  <a:pt x="33477" y="195122"/>
                </a:lnTo>
                <a:lnTo>
                  <a:pt x="69809" y="219617"/>
                </a:lnTo>
                <a:lnTo>
                  <a:pt x="114300" y="228600"/>
                </a:lnTo>
                <a:lnTo>
                  <a:pt x="158790" y="219617"/>
                </a:lnTo>
                <a:lnTo>
                  <a:pt x="195122" y="195122"/>
                </a:lnTo>
                <a:lnTo>
                  <a:pt x="219617" y="158790"/>
                </a:lnTo>
                <a:lnTo>
                  <a:pt x="228600" y="114300"/>
                </a:lnTo>
                <a:lnTo>
                  <a:pt x="219617" y="69809"/>
                </a:lnTo>
                <a:lnTo>
                  <a:pt x="195122" y="33477"/>
                </a:lnTo>
                <a:lnTo>
                  <a:pt x="158790" y="8982"/>
                </a:lnTo>
                <a:lnTo>
                  <a:pt x="114300" y="0"/>
                </a:lnTo>
                <a:close/>
              </a:path>
            </a:pathLst>
          </a:custGeom>
          <a:solidFill>
            <a:srgbClr val="000000"/>
          </a:solidFill>
        </p:spPr>
        <p:txBody>
          <a:bodyPr wrap="square" lIns="0" tIns="0" rIns="0" bIns="0" rtlCol="0"/>
          <a:lstStyle/>
          <a:p>
            <a:endParaRPr/>
          </a:p>
        </p:txBody>
      </p:sp>
      <p:sp>
        <p:nvSpPr>
          <p:cNvPr id="40" name="object 38"/>
          <p:cNvSpPr/>
          <p:nvPr/>
        </p:nvSpPr>
        <p:spPr>
          <a:xfrm>
            <a:off x="6986846" y="1720735"/>
            <a:ext cx="1704108" cy="1596043"/>
          </a:xfrm>
          <a:prstGeom prst="rect">
            <a:avLst/>
          </a:prstGeom>
          <a:blipFill>
            <a:blip r:embed="rId22" cstate="print"/>
            <a:stretch>
              <a:fillRect/>
            </a:stretch>
          </a:blipFill>
        </p:spPr>
        <p:txBody>
          <a:bodyPr wrap="square" lIns="0" tIns="0" rIns="0" bIns="0" rtlCol="0"/>
          <a:lstStyle/>
          <a:p>
            <a:endParaRPr/>
          </a:p>
        </p:txBody>
      </p:sp>
      <p:sp>
        <p:nvSpPr>
          <p:cNvPr id="41" name="object 39"/>
          <p:cNvSpPr/>
          <p:nvPr/>
        </p:nvSpPr>
        <p:spPr>
          <a:xfrm>
            <a:off x="7261059" y="1975402"/>
            <a:ext cx="1154430" cy="1046480"/>
          </a:xfrm>
          <a:custGeom>
            <a:avLst/>
            <a:gdLst/>
            <a:ahLst/>
            <a:cxnLst/>
            <a:rect l="l" t="t" r="r" b="b"/>
            <a:pathLst>
              <a:path w="1154429" h="1046480">
                <a:moveTo>
                  <a:pt x="0" y="1046162"/>
                </a:moveTo>
                <a:lnTo>
                  <a:pt x="577055" y="1046162"/>
                </a:lnTo>
                <a:lnTo>
                  <a:pt x="577055" y="0"/>
                </a:lnTo>
                <a:lnTo>
                  <a:pt x="1154111" y="0"/>
                </a:lnTo>
              </a:path>
            </a:pathLst>
          </a:custGeom>
          <a:ln w="76199">
            <a:solidFill>
              <a:srgbClr val="FFFFFF"/>
            </a:solidFill>
          </a:ln>
        </p:spPr>
        <p:txBody>
          <a:bodyPr wrap="square" lIns="0" tIns="0" rIns="0" bIns="0" rtlCol="0"/>
          <a:lstStyle/>
          <a:p>
            <a:endParaRPr/>
          </a:p>
        </p:txBody>
      </p:sp>
      <p:sp>
        <p:nvSpPr>
          <p:cNvPr id="42" name="object 40"/>
          <p:cNvSpPr/>
          <p:nvPr/>
        </p:nvSpPr>
        <p:spPr>
          <a:xfrm>
            <a:off x="7146759" y="2907264"/>
            <a:ext cx="228600" cy="228600"/>
          </a:xfrm>
          <a:custGeom>
            <a:avLst/>
            <a:gdLst/>
            <a:ahLst/>
            <a:cxnLst/>
            <a:rect l="l" t="t" r="r" b="b"/>
            <a:pathLst>
              <a:path w="228600" h="228600">
                <a:moveTo>
                  <a:pt x="114300" y="0"/>
                </a:moveTo>
                <a:lnTo>
                  <a:pt x="69809" y="8982"/>
                </a:lnTo>
                <a:lnTo>
                  <a:pt x="33477" y="33477"/>
                </a:lnTo>
                <a:lnTo>
                  <a:pt x="8982" y="69809"/>
                </a:lnTo>
                <a:lnTo>
                  <a:pt x="0" y="114300"/>
                </a:lnTo>
                <a:lnTo>
                  <a:pt x="8982" y="158790"/>
                </a:lnTo>
                <a:lnTo>
                  <a:pt x="33477" y="195122"/>
                </a:lnTo>
                <a:lnTo>
                  <a:pt x="69809" y="219617"/>
                </a:lnTo>
                <a:lnTo>
                  <a:pt x="114300" y="228600"/>
                </a:lnTo>
                <a:lnTo>
                  <a:pt x="158790" y="219617"/>
                </a:lnTo>
                <a:lnTo>
                  <a:pt x="195122" y="195122"/>
                </a:lnTo>
                <a:lnTo>
                  <a:pt x="219617" y="158790"/>
                </a:lnTo>
                <a:lnTo>
                  <a:pt x="228600" y="114300"/>
                </a:lnTo>
                <a:lnTo>
                  <a:pt x="219617" y="69809"/>
                </a:lnTo>
                <a:lnTo>
                  <a:pt x="195122" y="33477"/>
                </a:lnTo>
                <a:lnTo>
                  <a:pt x="158790" y="8982"/>
                </a:lnTo>
                <a:lnTo>
                  <a:pt x="114300" y="0"/>
                </a:lnTo>
                <a:close/>
              </a:path>
            </a:pathLst>
          </a:custGeom>
          <a:solidFill>
            <a:srgbClr val="FFFFFF"/>
          </a:solidFill>
        </p:spPr>
        <p:txBody>
          <a:bodyPr wrap="square" lIns="0" tIns="0" rIns="0" bIns="0" rtlCol="0"/>
          <a:lstStyle/>
          <a:p>
            <a:endParaRPr/>
          </a:p>
        </p:txBody>
      </p:sp>
      <p:sp>
        <p:nvSpPr>
          <p:cNvPr id="43" name="object 41"/>
          <p:cNvSpPr/>
          <p:nvPr/>
        </p:nvSpPr>
        <p:spPr>
          <a:xfrm>
            <a:off x="8300870" y="1861102"/>
            <a:ext cx="228600" cy="228600"/>
          </a:xfrm>
          <a:custGeom>
            <a:avLst/>
            <a:gdLst/>
            <a:ahLst/>
            <a:cxnLst/>
            <a:rect l="l" t="t" r="r" b="b"/>
            <a:pathLst>
              <a:path w="228600" h="228600">
                <a:moveTo>
                  <a:pt x="114300" y="0"/>
                </a:moveTo>
                <a:lnTo>
                  <a:pt x="69809" y="8982"/>
                </a:lnTo>
                <a:lnTo>
                  <a:pt x="33477" y="33477"/>
                </a:lnTo>
                <a:lnTo>
                  <a:pt x="8982" y="69809"/>
                </a:lnTo>
                <a:lnTo>
                  <a:pt x="0" y="114300"/>
                </a:lnTo>
                <a:lnTo>
                  <a:pt x="8982" y="158790"/>
                </a:lnTo>
                <a:lnTo>
                  <a:pt x="33477" y="195122"/>
                </a:lnTo>
                <a:lnTo>
                  <a:pt x="69809" y="219617"/>
                </a:lnTo>
                <a:lnTo>
                  <a:pt x="114300" y="228600"/>
                </a:lnTo>
                <a:lnTo>
                  <a:pt x="158790" y="219617"/>
                </a:lnTo>
                <a:lnTo>
                  <a:pt x="195122" y="195122"/>
                </a:lnTo>
                <a:lnTo>
                  <a:pt x="219617" y="158790"/>
                </a:lnTo>
                <a:lnTo>
                  <a:pt x="228600" y="114300"/>
                </a:lnTo>
                <a:lnTo>
                  <a:pt x="219617" y="69809"/>
                </a:lnTo>
                <a:lnTo>
                  <a:pt x="195122" y="33477"/>
                </a:lnTo>
                <a:lnTo>
                  <a:pt x="158790" y="8982"/>
                </a:lnTo>
                <a:lnTo>
                  <a:pt x="114300" y="0"/>
                </a:lnTo>
                <a:close/>
              </a:path>
            </a:pathLst>
          </a:custGeom>
          <a:solidFill>
            <a:srgbClr val="FFFFFF"/>
          </a:solidFill>
        </p:spPr>
        <p:txBody>
          <a:bodyPr wrap="square" lIns="0" tIns="0" rIns="0" bIns="0" rtlCol="0"/>
          <a:lstStyle/>
          <a:p>
            <a:endParaRPr/>
          </a:p>
        </p:txBody>
      </p:sp>
      <p:sp>
        <p:nvSpPr>
          <p:cNvPr id="44" name="object 42"/>
          <p:cNvSpPr/>
          <p:nvPr/>
        </p:nvSpPr>
        <p:spPr>
          <a:xfrm>
            <a:off x="6986220" y="3436903"/>
            <a:ext cx="1704108" cy="1729046"/>
          </a:xfrm>
          <a:prstGeom prst="rect">
            <a:avLst/>
          </a:prstGeom>
          <a:blipFill>
            <a:blip r:embed="rId23" cstate="print"/>
            <a:stretch>
              <a:fillRect/>
            </a:stretch>
          </a:blipFill>
        </p:spPr>
        <p:txBody>
          <a:bodyPr wrap="square" lIns="0" tIns="0" rIns="0" bIns="0" rtlCol="0"/>
          <a:lstStyle/>
          <a:p>
            <a:endParaRPr/>
          </a:p>
        </p:txBody>
      </p:sp>
      <p:sp>
        <p:nvSpPr>
          <p:cNvPr id="45" name="object 43"/>
          <p:cNvSpPr/>
          <p:nvPr/>
        </p:nvSpPr>
        <p:spPr>
          <a:xfrm>
            <a:off x="7261059" y="3714628"/>
            <a:ext cx="1154430" cy="1183005"/>
          </a:xfrm>
          <a:custGeom>
            <a:avLst/>
            <a:gdLst/>
            <a:ahLst/>
            <a:cxnLst/>
            <a:rect l="l" t="t" r="r" b="b"/>
            <a:pathLst>
              <a:path w="1154429" h="1183004">
                <a:moveTo>
                  <a:pt x="0" y="0"/>
                </a:moveTo>
                <a:lnTo>
                  <a:pt x="0" y="1182586"/>
                </a:lnTo>
                <a:lnTo>
                  <a:pt x="1153861" y="1182586"/>
                </a:lnTo>
              </a:path>
            </a:pathLst>
          </a:custGeom>
          <a:ln w="76199">
            <a:solidFill>
              <a:srgbClr val="FFFFFF"/>
            </a:solidFill>
          </a:ln>
        </p:spPr>
        <p:txBody>
          <a:bodyPr wrap="square" lIns="0" tIns="0" rIns="0" bIns="0" rtlCol="0"/>
          <a:lstStyle/>
          <a:p>
            <a:endParaRPr/>
          </a:p>
        </p:txBody>
      </p:sp>
      <p:sp>
        <p:nvSpPr>
          <p:cNvPr id="46" name="object 44"/>
          <p:cNvSpPr/>
          <p:nvPr/>
        </p:nvSpPr>
        <p:spPr>
          <a:xfrm>
            <a:off x="7146759" y="3600327"/>
            <a:ext cx="228600" cy="228600"/>
          </a:xfrm>
          <a:custGeom>
            <a:avLst/>
            <a:gdLst/>
            <a:ahLst/>
            <a:cxnLst/>
            <a:rect l="l" t="t" r="r" b="b"/>
            <a:pathLst>
              <a:path w="228600" h="228600">
                <a:moveTo>
                  <a:pt x="114300" y="0"/>
                </a:moveTo>
                <a:lnTo>
                  <a:pt x="69809" y="8982"/>
                </a:lnTo>
                <a:lnTo>
                  <a:pt x="33477" y="33477"/>
                </a:lnTo>
                <a:lnTo>
                  <a:pt x="8982" y="69809"/>
                </a:lnTo>
                <a:lnTo>
                  <a:pt x="0" y="114299"/>
                </a:lnTo>
                <a:lnTo>
                  <a:pt x="8982" y="158790"/>
                </a:lnTo>
                <a:lnTo>
                  <a:pt x="33477" y="195122"/>
                </a:lnTo>
                <a:lnTo>
                  <a:pt x="69809" y="219617"/>
                </a:lnTo>
                <a:lnTo>
                  <a:pt x="114300" y="228599"/>
                </a:lnTo>
                <a:lnTo>
                  <a:pt x="158790" y="219617"/>
                </a:lnTo>
                <a:lnTo>
                  <a:pt x="195122" y="195122"/>
                </a:lnTo>
                <a:lnTo>
                  <a:pt x="219617" y="158790"/>
                </a:lnTo>
                <a:lnTo>
                  <a:pt x="228600" y="114299"/>
                </a:lnTo>
                <a:lnTo>
                  <a:pt x="219617" y="69809"/>
                </a:lnTo>
                <a:lnTo>
                  <a:pt x="195122" y="33477"/>
                </a:lnTo>
                <a:lnTo>
                  <a:pt x="158790" y="8982"/>
                </a:lnTo>
                <a:lnTo>
                  <a:pt x="114300" y="0"/>
                </a:lnTo>
                <a:close/>
              </a:path>
            </a:pathLst>
          </a:custGeom>
          <a:solidFill>
            <a:srgbClr val="FFFFFF"/>
          </a:solidFill>
        </p:spPr>
        <p:txBody>
          <a:bodyPr wrap="square" lIns="0" tIns="0" rIns="0" bIns="0" rtlCol="0"/>
          <a:lstStyle/>
          <a:p>
            <a:endParaRPr/>
          </a:p>
        </p:txBody>
      </p:sp>
      <p:sp>
        <p:nvSpPr>
          <p:cNvPr id="47" name="object 45"/>
          <p:cNvSpPr/>
          <p:nvPr/>
        </p:nvSpPr>
        <p:spPr>
          <a:xfrm>
            <a:off x="8300622" y="4782913"/>
            <a:ext cx="228600" cy="228600"/>
          </a:xfrm>
          <a:custGeom>
            <a:avLst/>
            <a:gdLst/>
            <a:ahLst/>
            <a:cxnLst/>
            <a:rect l="l" t="t" r="r" b="b"/>
            <a:pathLst>
              <a:path w="228600" h="228600">
                <a:moveTo>
                  <a:pt x="114300" y="0"/>
                </a:moveTo>
                <a:lnTo>
                  <a:pt x="69809" y="8982"/>
                </a:lnTo>
                <a:lnTo>
                  <a:pt x="33477" y="33477"/>
                </a:lnTo>
                <a:lnTo>
                  <a:pt x="8982" y="69809"/>
                </a:lnTo>
                <a:lnTo>
                  <a:pt x="0" y="114300"/>
                </a:lnTo>
                <a:lnTo>
                  <a:pt x="8982" y="158790"/>
                </a:lnTo>
                <a:lnTo>
                  <a:pt x="33477" y="195122"/>
                </a:lnTo>
                <a:lnTo>
                  <a:pt x="69809" y="219617"/>
                </a:lnTo>
                <a:lnTo>
                  <a:pt x="114300" y="228600"/>
                </a:lnTo>
                <a:lnTo>
                  <a:pt x="158790" y="219617"/>
                </a:lnTo>
                <a:lnTo>
                  <a:pt x="195122" y="195122"/>
                </a:lnTo>
                <a:lnTo>
                  <a:pt x="219617" y="158790"/>
                </a:lnTo>
                <a:lnTo>
                  <a:pt x="228600" y="114300"/>
                </a:lnTo>
                <a:lnTo>
                  <a:pt x="219617" y="69809"/>
                </a:lnTo>
                <a:lnTo>
                  <a:pt x="195122" y="33477"/>
                </a:lnTo>
                <a:lnTo>
                  <a:pt x="158790" y="8982"/>
                </a:lnTo>
                <a:lnTo>
                  <a:pt x="114300" y="0"/>
                </a:lnTo>
                <a:close/>
              </a:path>
            </a:pathLst>
          </a:custGeom>
          <a:solidFill>
            <a:srgbClr val="FFFFFF"/>
          </a:solidFill>
        </p:spPr>
        <p:txBody>
          <a:bodyPr wrap="square" lIns="0" tIns="0" rIns="0" bIns="0" rtlCol="0"/>
          <a:lstStyle/>
          <a:p>
            <a:endParaRPr/>
          </a:p>
        </p:txBody>
      </p:sp>
      <p:sp>
        <p:nvSpPr>
          <p:cNvPr id="48" name="object 46"/>
          <p:cNvSpPr txBox="1"/>
          <p:nvPr/>
        </p:nvSpPr>
        <p:spPr>
          <a:xfrm>
            <a:off x="1371014" y="6095626"/>
            <a:ext cx="725170" cy="441959"/>
          </a:xfrm>
          <a:prstGeom prst="rect">
            <a:avLst/>
          </a:prstGeom>
        </p:spPr>
        <p:txBody>
          <a:bodyPr vert="horz" wrap="square" lIns="0" tIns="27939" rIns="0" bIns="0" rtlCol="0">
            <a:spAutoFit/>
          </a:bodyPr>
          <a:lstStyle/>
          <a:p>
            <a:pPr marL="12700" marR="5080" indent="50800">
              <a:lnSpc>
                <a:spcPts val="1600"/>
              </a:lnSpc>
              <a:spcBef>
                <a:spcPts val="219"/>
              </a:spcBef>
            </a:pPr>
            <a:r>
              <a:rPr sz="1400" spc="-5" dirty="0">
                <a:latin typeface="Century Gothic"/>
                <a:cs typeface="Century Gothic"/>
              </a:rPr>
              <a:t>Device  </a:t>
            </a:r>
            <a:r>
              <a:rPr sz="1400" dirty="0">
                <a:latin typeface="Century Gothic"/>
                <a:cs typeface="Century Gothic"/>
              </a:rPr>
              <a:t>P</a:t>
            </a:r>
            <a:r>
              <a:rPr sz="1400" spc="-10" dirty="0">
                <a:latin typeface="Century Gothic"/>
                <a:cs typeface="Century Gothic"/>
              </a:rPr>
              <a:t>r</a:t>
            </a:r>
            <a:r>
              <a:rPr sz="1400" dirty="0">
                <a:latin typeface="Century Gothic"/>
                <a:cs typeface="Century Gothic"/>
              </a:rPr>
              <a:t>ovider</a:t>
            </a:r>
            <a:endParaRPr sz="1400">
              <a:latin typeface="Century Gothic"/>
              <a:cs typeface="Century Gothic"/>
            </a:endParaRPr>
          </a:p>
        </p:txBody>
      </p:sp>
      <p:sp>
        <p:nvSpPr>
          <p:cNvPr id="49" name="object 47"/>
          <p:cNvSpPr txBox="1"/>
          <p:nvPr/>
        </p:nvSpPr>
        <p:spPr>
          <a:xfrm>
            <a:off x="3725258" y="6095626"/>
            <a:ext cx="739775" cy="441959"/>
          </a:xfrm>
          <a:prstGeom prst="rect">
            <a:avLst/>
          </a:prstGeom>
        </p:spPr>
        <p:txBody>
          <a:bodyPr vert="horz" wrap="square" lIns="0" tIns="27939" rIns="0" bIns="0" rtlCol="0">
            <a:spAutoFit/>
          </a:bodyPr>
          <a:lstStyle/>
          <a:p>
            <a:pPr marL="25400" marR="5080" indent="-12700">
              <a:lnSpc>
                <a:spcPts val="1600"/>
              </a:lnSpc>
              <a:spcBef>
                <a:spcPts val="219"/>
              </a:spcBef>
            </a:pPr>
            <a:r>
              <a:rPr sz="1400" spc="-5" dirty="0">
                <a:latin typeface="Century Gothic"/>
                <a:cs typeface="Century Gothic"/>
              </a:rPr>
              <a:t>N</a:t>
            </a:r>
            <a:r>
              <a:rPr sz="1400" dirty="0">
                <a:latin typeface="Century Gothic"/>
                <a:cs typeface="Century Gothic"/>
              </a:rPr>
              <a:t>etwork  P</a:t>
            </a:r>
            <a:r>
              <a:rPr sz="1400" spc="-10" dirty="0">
                <a:latin typeface="Century Gothic"/>
                <a:cs typeface="Century Gothic"/>
              </a:rPr>
              <a:t>r</a:t>
            </a:r>
            <a:r>
              <a:rPr sz="1400" dirty="0">
                <a:latin typeface="Century Gothic"/>
                <a:cs typeface="Century Gothic"/>
              </a:rPr>
              <a:t>ovider</a:t>
            </a:r>
            <a:endParaRPr sz="1400">
              <a:latin typeface="Century Gothic"/>
              <a:cs typeface="Century Gothic"/>
            </a:endParaRPr>
          </a:p>
        </p:txBody>
      </p:sp>
      <p:sp>
        <p:nvSpPr>
          <p:cNvPr id="50" name="object 48"/>
          <p:cNvSpPr txBox="1"/>
          <p:nvPr/>
        </p:nvSpPr>
        <p:spPr>
          <a:xfrm>
            <a:off x="6381457" y="6095626"/>
            <a:ext cx="745490" cy="441959"/>
          </a:xfrm>
          <a:prstGeom prst="rect">
            <a:avLst/>
          </a:prstGeom>
        </p:spPr>
        <p:txBody>
          <a:bodyPr vert="horz" wrap="square" lIns="0" tIns="27939" rIns="0" bIns="0" rtlCol="0">
            <a:spAutoFit/>
          </a:bodyPr>
          <a:lstStyle/>
          <a:p>
            <a:pPr marL="25400" marR="5080" indent="-12700">
              <a:lnSpc>
                <a:spcPts val="1600"/>
              </a:lnSpc>
              <a:spcBef>
                <a:spcPts val="219"/>
              </a:spcBef>
            </a:pPr>
            <a:r>
              <a:rPr sz="1400" dirty="0">
                <a:latin typeface="Century Gothic"/>
                <a:cs typeface="Century Gothic"/>
              </a:rPr>
              <a:t>Platf</a:t>
            </a:r>
            <a:r>
              <a:rPr sz="1400" spc="-5" dirty="0">
                <a:latin typeface="Century Gothic"/>
                <a:cs typeface="Century Gothic"/>
              </a:rPr>
              <a:t>o</a:t>
            </a:r>
            <a:r>
              <a:rPr sz="1400" spc="30" dirty="0">
                <a:latin typeface="Century Gothic"/>
                <a:cs typeface="Century Gothic"/>
              </a:rPr>
              <a:t>r</a:t>
            </a:r>
            <a:r>
              <a:rPr sz="1400" dirty="0">
                <a:latin typeface="Century Gothic"/>
                <a:cs typeface="Century Gothic"/>
              </a:rPr>
              <a:t>m  P</a:t>
            </a:r>
            <a:r>
              <a:rPr sz="1400" spc="-10" dirty="0">
                <a:latin typeface="Century Gothic"/>
                <a:cs typeface="Century Gothic"/>
              </a:rPr>
              <a:t>r</a:t>
            </a:r>
            <a:r>
              <a:rPr sz="1400" dirty="0">
                <a:latin typeface="Century Gothic"/>
                <a:cs typeface="Century Gothic"/>
              </a:rPr>
              <a:t>ovider</a:t>
            </a:r>
            <a:endParaRPr sz="1400">
              <a:latin typeface="Century Gothic"/>
              <a:cs typeface="Century Gothic"/>
            </a:endParaRPr>
          </a:p>
        </p:txBody>
      </p:sp>
      <p:sp>
        <p:nvSpPr>
          <p:cNvPr id="51" name="object 49"/>
          <p:cNvSpPr txBox="1"/>
          <p:nvPr/>
        </p:nvSpPr>
        <p:spPr>
          <a:xfrm>
            <a:off x="8474868" y="6095626"/>
            <a:ext cx="1028065" cy="441959"/>
          </a:xfrm>
          <a:prstGeom prst="rect">
            <a:avLst/>
          </a:prstGeom>
        </p:spPr>
        <p:txBody>
          <a:bodyPr vert="horz" wrap="square" lIns="0" tIns="27939" rIns="0" bIns="0" rtlCol="0">
            <a:spAutoFit/>
          </a:bodyPr>
          <a:lstStyle/>
          <a:p>
            <a:pPr marL="165100" marR="5080" indent="-152400">
              <a:lnSpc>
                <a:spcPts val="1600"/>
              </a:lnSpc>
              <a:spcBef>
                <a:spcPts val="219"/>
              </a:spcBef>
            </a:pPr>
            <a:r>
              <a:rPr sz="1400" spc="-5" dirty="0">
                <a:latin typeface="Century Gothic"/>
                <a:cs typeface="Century Gothic"/>
              </a:rPr>
              <a:t>App</a:t>
            </a:r>
            <a:r>
              <a:rPr sz="1400" dirty="0">
                <a:latin typeface="Century Gothic"/>
                <a:cs typeface="Century Gothic"/>
              </a:rPr>
              <a:t>lication  </a:t>
            </a:r>
            <a:r>
              <a:rPr sz="1400" spc="-5" dirty="0">
                <a:latin typeface="Century Gothic"/>
                <a:cs typeface="Century Gothic"/>
              </a:rPr>
              <a:t>Provider</a:t>
            </a:r>
            <a:endParaRPr sz="1400">
              <a:latin typeface="Century Gothic"/>
              <a:cs typeface="Century Gothic"/>
            </a:endParaRPr>
          </a:p>
        </p:txBody>
      </p:sp>
      <p:sp>
        <p:nvSpPr>
          <p:cNvPr id="52" name="object 50"/>
          <p:cNvSpPr txBox="1"/>
          <p:nvPr/>
        </p:nvSpPr>
        <p:spPr>
          <a:xfrm>
            <a:off x="9971271" y="6095625"/>
            <a:ext cx="859790" cy="228268"/>
          </a:xfrm>
          <a:prstGeom prst="rect">
            <a:avLst/>
          </a:prstGeom>
        </p:spPr>
        <p:txBody>
          <a:bodyPr vert="horz" wrap="square" lIns="0" tIns="12700" rIns="0" bIns="0" rtlCol="0">
            <a:spAutoFit/>
          </a:bodyPr>
          <a:lstStyle/>
          <a:p>
            <a:pPr marL="12700">
              <a:spcBef>
                <a:spcPts val="100"/>
              </a:spcBef>
            </a:pPr>
            <a:r>
              <a:rPr sz="1400" spc="-5" dirty="0">
                <a:latin typeface="Century Gothic"/>
                <a:cs typeface="Century Gothic"/>
              </a:rPr>
              <a:t>Customer</a:t>
            </a:r>
            <a:endParaRPr sz="1400">
              <a:latin typeface="Century Gothic"/>
              <a:cs typeface="Century Gothic"/>
            </a:endParaRPr>
          </a:p>
        </p:txBody>
      </p:sp>
      <p:sp>
        <p:nvSpPr>
          <p:cNvPr id="53" name="object 51"/>
          <p:cNvSpPr txBox="1"/>
          <p:nvPr/>
        </p:nvSpPr>
        <p:spPr>
          <a:xfrm>
            <a:off x="3777755" y="3296998"/>
            <a:ext cx="894715" cy="299720"/>
          </a:xfrm>
          <a:prstGeom prst="rect">
            <a:avLst/>
          </a:prstGeom>
        </p:spPr>
        <p:txBody>
          <a:bodyPr vert="horz" wrap="square" lIns="0" tIns="12700" rIns="0" bIns="0" rtlCol="0">
            <a:spAutoFit/>
          </a:bodyPr>
          <a:lstStyle/>
          <a:p>
            <a:pPr marL="12700">
              <a:spcBef>
                <a:spcPts val="100"/>
              </a:spcBef>
            </a:pPr>
            <a:r>
              <a:rPr b="1" spc="20" dirty="0">
                <a:solidFill>
                  <a:srgbClr val="FFFFFF"/>
                </a:solidFill>
                <a:latin typeface="Calibri"/>
                <a:cs typeface="Calibri"/>
              </a:rPr>
              <a:t>N</a:t>
            </a:r>
            <a:r>
              <a:rPr b="1" spc="5" dirty="0">
                <a:solidFill>
                  <a:srgbClr val="FFFFFF"/>
                </a:solidFill>
                <a:latin typeface="Calibri"/>
                <a:cs typeface="Calibri"/>
              </a:rPr>
              <a:t>e</a:t>
            </a:r>
            <a:r>
              <a:rPr b="1" spc="-20" dirty="0">
                <a:solidFill>
                  <a:srgbClr val="FFFFFF"/>
                </a:solidFill>
                <a:latin typeface="Calibri"/>
                <a:cs typeface="Calibri"/>
              </a:rPr>
              <a:t>t</a:t>
            </a:r>
            <a:r>
              <a:rPr b="1" spc="25" dirty="0">
                <a:solidFill>
                  <a:srgbClr val="FFFFFF"/>
                </a:solidFill>
                <a:latin typeface="Calibri"/>
                <a:cs typeface="Calibri"/>
              </a:rPr>
              <a:t>w</a:t>
            </a:r>
            <a:r>
              <a:rPr b="1" spc="10" dirty="0">
                <a:solidFill>
                  <a:srgbClr val="FFFFFF"/>
                </a:solidFill>
                <a:latin typeface="Calibri"/>
                <a:cs typeface="Calibri"/>
              </a:rPr>
              <a:t>o</a:t>
            </a:r>
            <a:r>
              <a:rPr b="1" spc="70" dirty="0">
                <a:solidFill>
                  <a:srgbClr val="FFFFFF"/>
                </a:solidFill>
                <a:latin typeface="Calibri"/>
                <a:cs typeface="Calibri"/>
              </a:rPr>
              <a:t>r</a:t>
            </a:r>
            <a:r>
              <a:rPr b="1" spc="135" dirty="0">
                <a:solidFill>
                  <a:srgbClr val="FFFFFF"/>
                </a:solidFill>
                <a:latin typeface="Calibri"/>
                <a:cs typeface="Calibri"/>
              </a:rPr>
              <a:t>k</a:t>
            </a:r>
            <a:endParaRPr>
              <a:latin typeface="Calibri"/>
              <a:cs typeface="Calibri"/>
            </a:endParaRPr>
          </a:p>
        </p:txBody>
      </p:sp>
      <p:sp>
        <p:nvSpPr>
          <p:cNvPr id="54" name="object 52"/>
          <p:cNvSpPr txBox="1"/>
          <p:nvPr/>
        </p:nvSpPr>
        <p:spPr>
          <a:xfrm>
            <a:off x="6217189" y="3296998"/>
            <a:ext cx="913765" cy="299720"/>
          </a:xfrm>
          <a:prstGeom prst="rect">
            <a:avLst/>
          </a:prstGeom>
        </p:spPr>
        <p:txBody>
          <a:bodyPr vert="horz" wrap="square" lIns="0" tIns="12700" rIns="0" bIns="0" rtlCol="0">
            <a:spAutoFit/>
          </a:bodyPr>
          <a:lstStyle/>
          <a:p>
            <a:pPr marL="12700">
              <a:spcBef>
                <a:spcPts val="100"/>
              </a:spcBef>
            </a:pPr>
            <a:r>
              <a:rPr b="1" spc="90" dirty="0">
                <a:solidFill>
                  <a:srgbClr val="FFFFFF"/>
                </a:solidFill>
                <a:latin typeface="Calibri"/>
                <a:cs typeface="Calibri"/>
              </a:rPr>
              <a:t>P</a:t>
            </a:r>
            <a:r>
              <a:rPr b="1" spc="35" dirty="0">
                <a:solidFill>
                  <a:srgbClr val="FFFFFF"/>
                </a:solidFill>
                <a:latin typeface="Calibri"/>
                <a:cs typeface="Calibri"/>
              </a:rPr>
              <a:t>l</a:t>
            </a:r>
            <a:r>
              <a:rPr b="1" spc="110" dirty="0">
                <a:solidFill>
                  <a:srgbClr val="FFFFFF"/>
                </a:solidFill>
                <a:latin typeface="Calibri"/>
                <a:cs typeface="Calibri"/>
              </a:rPr>
              <a:t>a</a:t>
            </a:r>
            <a:r>
              <a:rPr b="1" spc="5" dirty="0">
                <a:solidFill>
                  <a:srgbClr val="FFFFFF"/>
                </a:solidFill>
                <a:latin typeface="Calibri"/>
                <a:cs typeface="Calibri"/>
              </a:rPr>
              <a:t>t</a:t>
            </a:r>
            <a:r>
              <a:rPr b="1" spc="20" dirty="0">
                <a:solidFill>
                  <a:srgbClr val="FFFFFF"/>
                </a:solidFill>
                <a:latin typeface="Calibri"/>
                <a:cs typeface="Calibri"/>
              </a:rPr>
              <a:t>f</a:t>
            </a:r>
            <a:r>
              <a:rPr b="1" spc="50" dirty="0">
                <a:solidFill>
                  <a:srgbClr val="FFFFFF"/>
                </a:solidFill>
                <a:latin typeface="Calibri"/>
                <a:cs typeface="Calibri"/>
              </a:rPr>
              <a:t>o</a:t>
            </a:r>
            <a:r>
              <a:rPr b="1" spc="40" dirty="0">
                <a:solidFill>
                  <a:srgbClr val="FFFFFF"/>
                </a:solidFill>
                <a:latin typeface="Calibri"/>
                <a:cs typeface="Calibri"/>
              </a:rPr>
              <a:t>r</a:t>
            </a:r>
            <a:r>
              <a:rPr b="1" spc="25" dirty="0">
                <a:solidFill>
                  <a:srgbClr val="FFFFFF"/>
                </a:solidFill>
                <a:latin typeface="Calibri"/>
                <a:cs typeface="Calibri"/>
              </a:rPr>
              <a:t>m</a:t>
            </a:r>
            <a:endParaRPr>
              <a:latin typeface="Calibri"/>
              <a:cs typeface="Calibri"/>
            </a:endParaRPr>
          </a:p>
        </p:txBody>
      </p:sp>
      <p:sp>
        <p:nvSpPr>
          <p:cNvPr id="55" name="object 53"/>
          <p:cNvSpPr/>
          <p:nvPr/>
        </p:nvSpPr>
        <p:spPr>
          <a:xfrm>
            <a:off x="9920402" y="2461673"/>
            <a:ext cx="916523" cy="916524"/>
          </a:xfrm>
          <a:prstGeom prst="rect">
            <a:avLst/>
          </a:prstGeom>
          <a:blipFill>
            <a:blip r:embed="rId24" cstate="print"/>
            <a:stretch>
              <a:fillRect/>
            </a:stretch>
          </a:blipFill>
        </p:spPr>
        <p:txBody>
          <a:bodyPr wrap="square" lIns="0" tIns="0" rIns="0" bIns="0" rtlCol="0"/>
          <a:lstStyle/>
          <a:p>
            <a:endParaRPr/>
          </a:p>
        </p:txBody>
      </p:sp>
      <p:sp>
        <p:nvSpPr>
          <p:cNvPr id="56" name="object 54"/>
          <p:cNvSpPr/>
          <p:nvPr/>
        </p:nvSpPr>
        <p:spPr>
          <a:xfrm>
            <a:off x="9960891" y="4897216"/>
            <a:ext cx="947525" cy="947525"/>
          </a:xfrm>
          <a:prstGeom prst="rect">
            <a:avLst/>
          </a:prstGeom>
          <a:blipFill>
            <a:blip r:embed="rId25" cstate="print"/>
            <a:stretch>
              <a:fillRect/>
            </a:stretch>
          </a:blipFill>
        </p:spPr>
        <p:txBody>
          <a:bodyPr wrap="square" lIns="0" tIns="0" rIns="0" bIns="0" rtlCol="0"/>
          <a:lstStyle/>
          <a:p>
            <a:endParaRPr/>
          </a:p>
        </p:txBody>
      </p:sp>
      <p:sp>
        <p:nvSpPr>
          <p:cNvPr id="57" name="object 55"/>
          <p:cNvSpPr/>
          <p:nvPr/>
        </p:nvSpPr>
        <p:spPr>
          <a:xfrm>
            <a:off x="9888108" y="1222885"/>
            <a:ext cx="1020309" cy="1020309"/>
          </a:xfrm>
          <a:prstGeom prst="rect">
            <a:avLst/>
          </a:prstGeom>
          <a:blipFill>
            <a:blip r:embed="rId26" cstate="print"/>
            <a:stretch>
              <a:fillRect/>
            </a:stretch>
          </a:blipFill>
        </p:spPr>
        <p:txBody>
          <a:bodyPr wrap="square" lIns="0" tIns="0" rIns="0" bIns="0" rtlCol="0"/>
          <a:lstStyle/>
          <a:p>
            <a:endParaRPr/>
          </a:p>
        </p:txBody>
      </p:sp>
      <p:sp>
        <p:nvSpPr>
          <p:cNvPr id="58" name="object 56"/>
          <p:cNvSpPr/>
          <p:nvPr/>
        </p:nvSpPr>
        <p:spPr>
          <a:xfrm>
            <a:off x="9921319" y="3546217"/>
            <a:ext cx="987095" cy="987095"/>
          </a:xfrm>
          <a:prstGeom prst="rect">
            <a:avLst/>
          </a:prstGeom>
          <a:blipFill>
            <a:blip r:embed="rId2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93023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256130652"/>
              </p:ext>
            </p:extLst>
          </p:nvPr>
        </p:nvGraphicFramePr>
        <p:xfrm>
          <a:off x="338666" y="1193801"/>
          <a:ext cx="10972800" cy="4848071"/>
        </p:xfrm>
        <a:graphic>
          <a:graphicData uri="http://schemas.openxmlformats.org/drawingml/2006/table">
            <a:tbl>
              <a:tblPr firstRow="1" bandRow="1">
                <a:tableStyleId>{5C22544A-7EE6-4342-B048-85BDC9FD1C3A}</a:tableStyleId>
              </a:tblPr>
              <a:tblGrid>
                <a:gridCol w="1262890">
                  <a:extLst>
                    <a:ext uri="{9D8B030D-6E8A-4147-A177-3AD203B41FA5}">
                      <a16:colId xmlns:a16="http://schemas.microsoft.com/office/drawing/2014/main" val="20000"/>
                    </a:ext>
                  </a:extLst>
                </a:gridCol>
                <a:gridCol w="1941982">
                  <a:extLst>
                    <a:ext uri="{9D8B030D-6E8A-4147-A177-3AD203B41FA5}">
                      <a16:colId xmlns:a16="http://schemas.microsoft.com/office/drawing/2014/main" val="20001"/>
                    </a:ext>
                  </a:extLst>
                </a:gridCol>
                <a:gridCol w="1941982">
                  <a:extLst>
                    <a:ext uri="{9D8B030D-6E8A-4147-A177-3AD203B41FA5}">
                      <a16:colId xmlns:a16="http://schemas.microsoft.com/office/drawing/2014/main" val="20002"/>
                    </a:ext>
                  </a:extLst>
                </a:gridCol>
                <a:gridCol w="1941982">
                  <a:extLst>
                    <a:ext uri="{9D8B030D-6E8A-4147-A177-3AD203B41FA5}">
                      <a16:colId xmlns:a16="http://schemas.microsoft.com/office/drawing/2014/main" val="20003"/>
                    </a:ext>
                  </a:extLst>
                </a:gridCol>
                <a:gridCol w="1941982">
                  <a:extLst>
                    <a:ext uri="{9D8B030D-6E8A-4147-A177-3AD203B41FA5}">
                      <a16:colId xmlns:a16="http://schemas.microsoft.com/office/drawing/2014/main" val="20004"/>
                    </a:ext>
                  </a:extLst>
                </a:gridCol>
                <a:gridCol w="1941982">
                  <a:extLst>
                    <a:ext uri="{9D8B030D-6E8A-4147-A177-3AD203B41FA5}">
                      <a16:colId xmlns:a16="http://schemas.microsoft.com/office/drawing/2014/main" val="20005"/>
                    </a:ext>
                  </a:extLst>
                </a:gridCol>
              </a:tblGrid>
              <a:tr h="540690">
                <a:tc>
                  <a:txBody>
                    <a:bodyPr/>
                    <a:lstStyle/>
                    <a:p>
                      <a:pPr algn="ctr"/>
                      <a:r>
                        <a:rPr lang="en-GB" sz="1500" b="0" dirty="0">
                          <a:solidFill>
                            <a:schemeClr val="tx1"/>
                          </a:solidFill>
                          <a:latin typeface="Segoe UI Semibold" panose="020B0702040204020203" pitchFamily="34" charset="0"/>
                        </a:rPr>
                        <a:t>Devices</a:t>
                      </a:r>
                      <a:endParaRPr lang="en-US" sz="1500" b="0" dirty="0">
                        <a:solidFill>
                          <a:schemeClr val="tx1"/>
                        </a:solidFill>
                        <a:latin typeface="Segoe UI Semibold" panose="020B0702040204020203" pitchFamily="34" charset="0"/>
                      </a:endParaRPr>
                    </a:p>
                  </a:txBody>
                  <a:tcPr marL="84471" marR="84471" marT="40052" marB="40052"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500" b="0" baseline="0" dirty="0">
                          <a:solidFill>
                            <a:schemeClr val="tx1"/>
                          </a:solidFill>
                          <a:latin typeface="Segoe UI Semibold" panose="020B0702040204020203" pitchFamily="34" charset="0"/>
                        </a:rPr>
                        <a:t>Device Connectivity</a:t>
                      </a:r>
                      <a:endParaRPr lang="en-GB" sz="1500" b="0" dirty="0">
                        <a:solidFill>
                          <a:schemeClr val="tx1"/>
                        </a:solidFill>
                        <a:latin typeface="Segoe UI Semibold" panose="020B0702040204020203" pitchFamily="34" charset="0"/>
                      </a:endParaRPr>
                    </a:p>
                  </a:txBody>
                  <a:tcPr marL="84471" marR="84471"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GB" sz="1500" b="0" dirty="0">
                          <a:solidFill>
                            <a:schemeClr val="tx1"/>
                          </a:solidFill>
                          <a:latin typeface="Segoe UI Semibold" panose="020B0702040204020203" pitchFamily="34" charset="0"/>
                        </a:rPr>
                        <a:t>Storage</a:t>
                      </a:r>
                      <a:endParaRPr lang="en-US" sz="1500" b="0" dirty="0">
                        <a:solidFill>
                          <a:schemeClr val="tx1"/>
                        </a:solidFill>
                        <a:latin typeface="Segoe UI Semibold" panose="020B0702040204020203" pitchFamily="34" charset="0"/>
                      </a:endParaRPr>
                    </a:p>
                  </a:txBody>
                  <a:tcPr marL="84471" marR="84471"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GB" sz="1500" b="0" dirty="0">
                          <a:solidFill>
                            <a:schemeClr val="tx1"/>
                          </a:solidFill>
                          <a:latin typeface="Segoe UI Semibold" panose="020B0702040204020203" pitchFamily="34" charset="0"/>
                        </a:rPr>
                        <a:t>Analytics</a:t>
                      </a:r>
                      <a:endParaRPr lang="en-US" sz="1500" b="0" dirty="0">
                        <a:solidFill>
                          <a:schemeClr val="tx1"/>
                        </a:solidFill>
                        <a:latin typeface="Segoe UI Semibold" panose="020B0702040204020203" pitchFamily="34" charset="0"/>
                      </a:endParaRPr>
                    </a:p>
                  </a:txBody>
                  <a:tcPr marL="84471" marR="84471"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500" b="0" kern="1200" dirty="0">
                          <a:solidFill>
                            <a:schemeClr val="tx1"/>
                          </a:solidFill>
                          <a:latin typeface="Segoe UI Semibold" panose="020B0702040204020203" pitchFamily="34" charset="0"/>
                          <a:ea typeface="+mn-ea"/>
                          <a:cs typeface="+mn-cs"/>
                        </a:rPr>
                        <a:t>Web App</a:t>
                      </a:r>
                    </a:p>
                  </a:txBody>
                  <a:tcPr marL="84471" marR="84471"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500" b="0" kern="1200" dirty="0">
                          <a:solidFill>
                            <a:schemeClr val="tx1"/>
                          </a:solidFill>
                          <a:latin typeface="Segoe UI Semibold" panose="020B0702040204020203" pitchFamily="34" charset="0"/>
                          <a:ea typeface="+mn-ea"/>
                          <a:cs typeface="+mn-cs"/>
                        </a:rPr>
                        <a:t>User Interface/ Reports</a:t>
                      </a:r>
                    </a:p>
                  </a:txBody>
                  <a:tcPr marL="84471" marR="84471" marT="40052" marB="40052"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688301">
                <a:tc>
                  <a:txBody>
                    <a:bodyPr/>
                    <a:lstStyle/>
                    <a:p>
                      <a:endParaRPr lang="en-US" sz="1200" dirty="0"/>
                    </a:p>
                  </a:txBody>
                  <a:tcPr marL="506832" marR="84471" marT="40052" marB="40052">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500" kern="0" dirty="0">
                          <a:solidFill>
                            <a:srgbClr val="FFFFFF"/>
                          </a:solidFill>
                        </a:rPr>
                        <a:t>Ethernet</a:t>
                      </a:r>
                      <a:r>
                        <a:rPr lang="en-US" sz="1500" kern="0" baseline="0" dirty="0">
                          <a:solidFill>
                            <a:srgbClr val="FFFFFF"/>
                          </a:solidFill>
                        </a:rPr>
                        <a:t> &amp;  </a:t>
                      </a:r>
                      <a:r>
                        <a:rPr lang="en-US" sz="1500" kern="0" baseline="0" dirty="0" err="1">
                          <a:solidFill>
                            <a:srgbClr val="FFFFFF"/>
                          </a:solidFill>
                        </a:rPr>
                        <a:t>Wi</a:t>
                      </a:r>
                      <a:r>
                        <a:rPr lang="en-US" sz="1500" kern="0" baseline="0" dirty="0">
                          <a:solidFill>
                            <a:srgbClr val="FFFFFF"/>
                          </a:solidFill>
                        </a:rPr>
                        <a:t> </a:t>
                      </a:r>
                      <a:r>
                        <a:rPr lang="en-US" sz="1500" kern="0" baseline="0" dirty="0" err="1">
                          <a:solidFill>
                            <a:srgbClr val="FFFFFF"/>
                          </a:solidFill>
                        </a:rPr>
                        <a:t>Fi</a:t>
                      </a:r>
                      <a:r>
                        <a:rPr lang="en-US" sz="1500" kern="0" dirty="0">
                          <a:solidFill>
                            <a:srgbClr val="FFFFFF"/>
                          </a:solidFill>
                        </a:rPr>
                        <a:t> </a:t>
                      </a:r>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500" kern="0" dirty="0">
                          <a:solidFill>
                            <a:srgbClr val="FFFFFF"/>
                          </a:solidFill>
                        </a:rPr>
                        <a:t>SQL Database</a:t>
                      </a:r>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500" kern="0" dirty="0">
                          <a:solidFill>
                            <a:srgbClr val="FFFFFF"/>
                          </a:solidFill>
                        </a:rPr>
                        <a:t>Predictive analytics</a:t>
                      </a:r>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500" kern="0" dirty="0">
                          <a:solidFill>
                            <a:srgbClr val="FFFFFF"/>
                          </a:solidFill>
                        </a:rPr>
                        <a:t>Web Application</a:t>
                      </a:r>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500" kern="0" dirty="0">
                          <a:solidFill>
                            <a:srgbClr val="FFFFFF"/>
                          </a:solidFill>
                        </a:rPr>
                        <a:t>Windows App/Website</a:t>
                      </a:r>
                    </a:p>
                  </a:txBody>
                  <a:tcPr marL="844721" marR="42236" marT="40052" marB="40052"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1"/>
                  </a:ext>
                </a:extLst>
              </a:tr>
              <a:tr h="688301">
                <a:tc>
                  <a:txBody>
                    <a:bodyPr/>
                    <a:lstStyle/>
                    <a:p>
                      <a:endParaRPr lang="en-US" sz="1200" dirty="0"/>
                    </a:p>
                  </a:txBody>
                  <a:tcPr marL="506832" marR="84471" marT="40052" marB="40052">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500" kern="0" dirty="0">
                          <a:solidFill>
                            <a:srgbClr val="FFFFFF"/>
                          </a:solidFill>
                        </a:rPr>
                        <a:t>Other Connectors</a:t>
                      </a:r>
                      <a:endParaRPr lang="en-US" sz="1500" dirty="0">
                        <a:solidFill>
                          <a:schemeClr val="bg1"/>
                        </a:solidFill>
                      </a:endParaRPr>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500" kern="0" dirty="0">
                          <a:solidFill>
                            <a:srgbClr val="FFFFFF"/>
                          </a:solidFill>
                        </a:rPr>
                        <a:t>No SQL</a:t>
                      </a:r>
                      <a:r>
                        <a:rPr lang="en-US" sz="1500" kern="0" baseline="0" dirty="0">
                          <a:solidFill>
                            <a:srgbClr val="FFFFFF"/>
                          </a:solidFill>
                        </a:rPr>
                        <a:t> Database</a:t>
                      </a:r>
                      <a:endParaRPr lang="en-US" sz="1500" kern="0" dirty="0">
                        <a:solidFill>
                          <a:srgbClr val="FFFFFF"/>
                        </a:solidFill>
                      </a:endParaRPr>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500" kern="0" dirty="0">
                          <a:solidFill>
                            <a:srgbClr val="FFFFFF"/>
                          </a:solidFill>
                        </a:rPr>
                        <a:t>Real time Analytics</a:t>
                      </a:r>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500" kern="0" dirty="0">
                          <a:solidFill>
                            <a:srgbClr val="FFFFFF"/>
                          </a:solidFill>
                        </a:rPr>
                        <a:t>User Interface</a:t>
                      </a:r>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500" kern="0" dirty="0">
                          <a:solidFill>
                            <a:srgbClr val="FFFFFF"/>
                          </a:solidFill>
                        </a:rPr>
                        <a:t>Analytical Dashboard</a:t>
                      </a:r>
                    </a:p>
                  </a:txBody>
                  <a:tcPr marL="844721" marR="42236" marT="40052" marB="40052"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2"/>
                  </a:ext>
                </a:extLst>
              </a:tr>
              <a:tr h="770983">
                <a:tc>
                  <a:txBody>
                    <a:bodyPr/>
                    <a:lstStyle/>
                    <a:p>
                      <a:endParaRPr lang="en-US" sz="1200" dirty="0"/>
                    </a:p>
                  </a:txBody>
                  <a:tcPr marL="506832" marR="84471" marT="40052" marB="40052">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500" dirty="0">
                        <a:solidFill>
                          <a:schemeClr val="bg1"/>
                        </a:solidFill>
                      </a:endParaRPr>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F8BF7F"/>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endParaRPr lang="en-US" sz="1500" kern="0" dirty="0">
                        <a:solidFill>
                          <a:srgbClr val="FFFFFF"/>
                        </a:solidFill>
                      </a:endParaRPr>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F8BF7F"/>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endParaRPr lang="en-US" sz="1500" kern="0" dirty="0">
                        <a:solidFill>
                          <a:srgbClr val="FFFFFF"/>
                        </a:solidFill>
                      </a:endParaRPr>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F8BF7F"/>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500" kern="0" dirty="0">
                          <a:solidFill>
                            <a:srgbClr val="FFFFFF"/>
                          </a:solidFill>
                        </a:rPr>
                        <a:t>Platform Components integration</a:t>
                      </a:r>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500" kern="0" dirty="0">
                          <a:solidFill>
                            <a:srgbClr val="FFFFFF"/>
                          </a:solidFill>
                        </a:rPr>
                        <a:t>Dashboard/ Reports</a:t>
                      </a:r>
                    </a:p>
                  </a:txBody>
                  <a:tcPr marL="844721" marR="42236" marT="40052" marB="40052"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3"/>
                  </a:ext>
                </a:extLst>
              </a:tr>
              <a:tr h="783194">
                <a:tc>
                  <a:txBody>
                    <a:bodyPr/>
                    <a:lstStyle/>
                    <a:p>
                      <a:pPr algn="ctr"/>
                      <a:endParaRPr lang="en-US" sz="1200" dirty="0"/>
                    </a:p>
                  </a:txBody>
                  <a:tcPr marL="506832" marR="84471" marT="40052" marB="40052"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F2BC79"/>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500" dirty="0">
                        <a:solidFill>
                          <a:schemeClr val="bg1"/>
                        </a:solidFill>
                      </a:endParaRPr>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endParaRPr lang="en-US" sz="1500" kern="0" dirty="0">
                        <a:solidFill>
                          <a:srgbClr val="FFFFFF"/>
                        </a:solidFill>
                      </a:endParaRPr>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endParaRPr lang="en-US" sz="1500" kern="0" dirty="0">
                        <a:solidFill>
                          <a:srgbClr val="FFFFFF"/>
                        </a:solidFill>
                      </a:endParaRPr>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500" kern="0" dirty="0">
                          <a:solidFill>
                            <a:srgbClr val="FFFFFF"/>
                          </a:solidFill>
                        </a:rPr>
                        <a:t>APIs</a:t>
                      </a:r>
                      <a:r>
                        <a:rPr lang="en-US" sz="1500" kern="0" baseline="0" dirty="0">
                          <a:solidFill>
                            <a:srgbClr val="FFFFFF"/>
                          </a:solidFill>
                        </a:rPr>
                        <a:t> </a:t>
                      </a:r>
                      <a:endParaRPr lang="en-US" sz="1500" kern="0" dirty="0">
                        <a:solidFill>
                          <a:srgbClr val="FFFFFF"/>
                        </a:solidFill>
                      </a:endParaRPr>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endParaRPr lang="en-US" sz="1500" kern="0" dirty="0">
                        <a:solidFill>
                          <a:srgbClr val="FFFFFF"/>
                        </a:solidFill>
                      </a:endParaRPr>
                    </a:p>
                  </a:txBody>
                  <a:tcPr marL="844721" marR="42236" marT="40052" marB="40052"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F8BF7F"/>
                    </a:solidFill>
                  </a:tcPr>
                </a:tc>
                <a:extLst>
                  <a:ext uri="{0D108BD9-81ED-4DB2-BD59-A6C34878D82A}">
                    <a16:rowId xmlns:a16="http://schemas.microsoft.com/office/drawing/2014/main" val="10004"/>
                  </a:ext>
                </a:extLst>
              </a:tr>
              <a:tr h="688301">
                <a:tc>
                  <a:txBody>
                    <a:bodyPr/>
                    <a:lstStyle/>
                    <a:p>
                      <a:endParaRPr lang="en-US" sz="1200" dirty="0"/>
                    </a:p>
                  </a:txBody>
                  <a:tcPr marL="506832" marR="84471" marT="40052" marB="40052">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endParaRPr lang="en-US" sz="1500" dirty="0"/>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endParaRPr lang="en-US" sz="1500" dirty="0"/>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endParaRPr lang="en-US" sz="1500" dirty="0"/>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500" kern="0" dirty="0">
                          <a:solidFill>
                            <a:srgbClr val="FFFFFF"/>
                          </a:solidFill>
                        </a:rPr>
                        <a:t>Relational</a:t>
                      </a:r>
                      <a:r>
                        <a:rPr lang="en-US" sz="1500" kern="0" baseline="0" dirty="0">
                          <a:solidFill>
                            <a:srgbClr val="FFFFFF"/>
                          </a:solidFill>
                        </a:rPr>
                        <a:t> Database</a:t>
                      </a:r>
                      <a:endParaRPr lang="en-US" sz="1500" kern="0" dirty="0">
                        <a:solidFill>
                          <a:srgbClr val="FFFFFF"/>
                        </a:solidFill>
                      </a:endParaRPr>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endParaRPr lang="en-US" sz="1500" kern="0" dirty="0">
                        <a:solidFill>
                          <a:srgbClr val="FFFFFF"/>
                        </a:solidFill>
                      </a:endParaRPr>
                    </a:p>
                  </a:txBody>
                  <a:tcPr marL="844721" marR="42236" marT="40052" marB="40052"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688301">
                <a:tc>
                  <a:txBody>
                    <a:bodyPr/>
                    <a:lstStyle/>
                    <a:p>
                      <a:endParaRPr lang="en-US" sz="1200" dirty="0"/>
                    </a:p>
                  </a:txBody>
                  <a:tcPr marL="506832" marR="84471" marT="40052" marB="40052">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500" dirty="0"/>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500" dirty="0"/>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500" dirty="0"/>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endParaRPr lang="en-US" sz="1500" kern="0" dirty="0">
                        <a:solidFill>
                          <a:srgbClr val="FFFFFF"/>
                        </a:solidFill>
                      </a:endParaRPr>
                    </a:p>
                  </a:txBody>
                  <a:tcPr marL="844721" marR="42236" marT="40052" marB="40052"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BC79"/>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endParaRPr lang="en-US" sz="1500" kern="0" dirty="0">
                        <a:solidFill>
                          <a:srgbClr val="FFFFFF"/>
                        </a:solidFill>
                      </a:endParaRPr>
                    </a:p>
                  </a:txBody>
                  <a:tcPr marL="844721" marR="42236" marT="40052" marB="40052"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pic>
        <p:nvPicPr>
          <p:cNvPr id="6" name="Picture 3"/>
          <p:cNvPicPr>
            <a:picLocks noChangeAspect="1"/>
          </p:cNvPicPr>
          <p:nvPr/>
        </p:nvPicPr>
        <p:blipFill>
          <a:blip r:embed="rId3" cstate="print">
            <a:biLevel thresh="25000"/>
            <a:extLst>
              <a:ext uri="{28A0092B-C50C-407E-A947-70E740481C1C}">
                <a14:useLocalDpi xmlns:a14="http://schemas.microsoft.com/office/drawing/2010/main"/>
              </a:ext>
            </a:extLst>
          </a:blip>
          <a:srcRect/>
          <a:stretch>
            <a:fillRect/>
          </a:stretch>
        </p:blipFill>
        <p:spPr bwMode="auto">
          <a:xfrm>
            <a:off x="7653867" y="4848753"/>
            <a:ext cx="378524" cy="37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cstate="print">
            <a:biLevel thresh="25000"/>
            <a:extLst>
              <a:ext uri="{28A0092B-C50C-407E-A947-70E740481C1C}">
                <a14:useLocalDpi xmlns:a14="http://schemas.microsoft.com/office/drawing/2010/main"/>
              </a:ext>
            </a:extLst>
          </a:blip>
          <a:srcRect/>
          <a:stretch>
            <a:fillRect/>
          </a:stretch>
        </p:blipFill>
        <p:spPr bwMode="auto">
          <a:xfrm>
            <a:off x="3723648" y="2613553"/>
            <a:ext cx="403469" cy="33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86400" y="1800753"/>
            <a:ext cx="673411" cy="638583"/>
          </a:xfrm>
          <a:prstGeom prst="rect">
            <a:avLst/>
          </a:prstGeom>
        </p:spPr>
      </p:pic>
      <p:pic>
        <p:nvPicPr>
          <p:cNvPr id="9" name="Picture 11"/>
          <p:cNvPicPr>
            <a:picLocks noChangeAspect="1"/>
          </p:cNvPicPr>
          <p:nvPr/>
        </p:nvPicPr>
        <p:blipFill>
          <a:blip r:embed="rId6" cstate="print">
            <a:biLevel thresh="25000"/>
            <a:extLst>
              <a:ext uri="{28A0092B-C50C-407E-A947-70E740481C1C}">
                <a14:useLocalDpi xmlns:a14="http://schemas.microsoft.com/office/drawing/2010/main"/>
              </a:ext>
            </a:extLst>
          </a:blip>
          <a:srcRect/>
          <a:stretch>
            <a:fillRect/>
          </a:stretch>
        </p:blipFill>
        <p:spPr bwMode="auto">
          <a:xfrm>
            <a:off x="7586133" y="1936220"/>
            <a:ext cx="383947" cy="36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3"/>
          <p:cNvPicPr>
            <a:picLocks noChangeAspect="1"/>
          </p:cNvPicPr>
          <p:nvPr/>
        </p:nvPicPr>
        <p:blipFill>
          <a:blip r:embed="rId7" cstate="print">
            <a:biLevel thresh="25000"/>
            <a:extLst>
              <a:ext uri="{28A0092B-C50C-407E-A947-70E740481C1C}">
                <a14:useLocalDpi xmlns:a14="http://schemas.microsoft.com/office/drawing/2010/main"/>
              </a:ext>
            </a:extLst>
          </a:blip>
          <a:srcRect/>
          <a:stretch>
            <a:fillRect/>
          </a:stretch>
        </p:blipFill>
        <p:spPr bwMode="auto">
          <a:xfrm>
            <a:off x="7721601" y="4129538"/>
            <a:ext cx="248372" cy="38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a:off x="7653867" y="3494087"/>
            <a:ext cx="333981" cy="316708"/>
          </a:xfrm>
          <a:prstGeom prst="rect">
            <a:avLst/>
          </a:prstGeom>
        </p:spPr>
      </p:pic>
      <p:pic>
        <p:nvPicPr>
          <p:cNvPr id="12" name="Picture 11"/>
          <p:cNvPicPr>
            <a:picLocks noChangeAspect="1"/>
          </p:cNvPicPr>
          <p:nvPr/>
        </p:nvPicPr>
        <p:blipFill rotWithShape="1">
          <a:blip r:embed="rId9" cstate="screen">
            <a:extLst>
              <a:ext uri="{28A0092B-C50C-407E-A947-70E740481C1C}">
                <a14:useLocalDpi xmlns:a14="http://schemas.microsoft.com/office/drawing/2010/main"/>
              </a:ext>
            </a:extLst>
          </a:blip>
          <a:srcRect t="-1" r="-9452" b="-4026"/>
          <a:stretch/>
        </p:blipFill>
        <p:spPr>
          <a:xfrm>
            <a:off x="7653867" y="2681286"/>
            <a:ext cx="350930" cy="322948"/>
          </a:xfrm>
          <a:prstGeom prst="rect">
            <a:avLst/>
          </a:prstGeom>
        </p:spPr>
      </p:pic>
      <p:pic>
        <p:nvPicPr>
          <p:cNvPr id="13" name="Picture 12"/>
          <p:cNvPicPr>
            <a:picLocks noChangeAspect="1"/>
          </p:cNvPicPr>
          <p:nvPr/>
        </p:nvPicPr>
        <p:blipFill>
          <a:blip r:embed="rId10" cstate="print"/>
          <a:stretch>
            <a:fillRect/>
          </a:stretch>
        </p:blipFill>
        <p:spPr>
          <a:xfrm>
            <a:off x="5621867" y="2613553"/>
            <a:ext cx="473284" cy="448808"/>
          </a:xfrm>
          <a:prstGeom prst="rect">
            <a:avLst/>
          </a:prstGeom>
        </p:spPr>
      </p:pic>
      <p:pic>
        <p:nvPicPr>
          <p:cNvPr id="14" name="Picture 13"/>
          <p:cNvPicPr>
            <a:picLocks noChangeAspect="1"/>
          </p:cNvPicPr>
          <p:nvPr/>
        </p:nvPicPr>
        <p:blipFill>
          <a:blip r:embed="rId11" cstate="print"/>
          <a:stretch>
            <a:fillRect/>
          </a:stretch>
        </p:blipFill>
        <p:spPr>
          <a:xfrm>
            <a:off x="1731504" y="1868486"/>
            <a:ext cx="497804" cy="472060"/>
          </a:xfrm>
          <a:prstGeom prst="rect">
            <a:avLst/>
          </a:prstGeom>
        </p:spPr>
      </p:pic>
      <p:pic>
        <p:nvPicPr>
          <p:cNvPr id="15" name="Picture 14"/>
          <p:cNvPicPr>
            <a:picLocks noChangeAspect="1"/>
          </p:cNvPicPr>
          <p:nvPr/>
        </p:nvPicPr>
        <p:blipFill>
          <a:blip r:embed="rId12" cstate="print"/>
          <a:stretch>
            <a:fillRect/>
          </a:stretch>
        </p:blipFill>
        <p:spPr>
          <a:xfrm>
            <a:off x="812800" y="3290886"/>
            <a:ext cx="259500" cy="188635"/>
          </a:xfrm>
          <a:prstGeom prst="rect">
            <a:avLst/>
          </a:prstGeom>
          <a:solidFill>
            <a:srgbClr val="46BBC2"/>
          </a:solidFill>
          <a:ln w="3175" cap="flat" cmpd="sng" algn="ctr">
            <a:noFill/>
            <a:prstDash val="solid"/>
            <a:miter lim="800000"/>
            <a:headEnd type="none" w="sm" len="sm"/>
            <a:tailEnd type="triangle" w="med" len="med"/>
          </a:ln>
          <a:effectLst>
            <a:outerShdw blurRad="50800" dist="38100" dir="2700000" algn="tl" rotWithShape="0">
              <a:prstClr val="black">
                <a:alpha val="40000"/>
              </a:prstClr>
            </a:outerShdw>
          </a:effectLst>
        </p:spPr>
      </p:pic>
      <p:pic>
        <p:nvPicPr>
          <p:cNvPr id="16" name="Picture 15"/>
          <p:cNvPicPr>
            <a:picLocks noChangeAspect="1"/>
          </p:cNvPicPr>
          <p:nvPr/>
        </p:nvPicPr>
        <p:blipFill>
          <a:blip r:embed="rId13" cstate="print"/>
          <a:stretch>
            <a:fillRect/>
          </a:stretch>
        </p:blipFill>
        <p:spPr>
          <a:xfrm flipH="1">
            <a:off x="609600" y="3561819"/>
            <a:ext cx="550910" cy="163620"/>
          </a:xfrm>
          <a:prstGeom prst="rect">
            <a:avLst/>
          </a:prstGeom>
          <a:solidFill>
            <a:srgbClr val="46BBC2"/>
          </a:solidFill>
          <a:ln w="3175" cap="flat" cmpd="sng" algn="ctr">
            <a:noFill/>
            <a:prstDash val="solid"/>
            <a:miter lim="800000"/>
            <a:headEnd type="none" w="sm" len="sm"/>
            <a:tailEnd type="triangle" w="med" len="med"/>
          </a:ln>
          <a:effectLst>
            <a:outerShdw blurRad="50800" dist="38100" dir="2700000" algn="tl" rotWithShape="0">
              <a:prstClr val="black">
                <a:alpha val="40000"/>
              </a:prstClr>
            </a:outerShdw>
          </a:effectLst>
        </p:spPr>
      </p:pic>
      <p:pic>
        <p:nvPicPr>
          <p:cNvPr id="17" name="Picture 2" descr="Image result for commercial ac units hitachi"/>
          <p:cNvPicPr>
            <a:picLocks noChangeAspect="1" noChangeArrowheads="1"/>
          </p:cNvPicPr>
          <p:nvPr/>
        </p:nvPicPr>
        <p:blipFill>
          <a:blip r:embed="rId14" cstate="print"/>
          <a:srcRect/>
          <a:stretch>
            <a:fillRect/>
          </a:stretch>
        </p:blipFill>
        <p:spPr bwMode="auto">
          <a:xfrm>
            <a:off x="406401" y="2639466"/>
            <a:ext cx="401295" cy="380487"/>
          </a:xfrm>
          <a:prstGeom prst="rect">
            <a:avLst/>
          </a:prstGeom>
          <a:solidFill>
            <a:schemeClr val="accent2"/>
          </a:solidFill>
        </p:spPr>
      </p:pic>
      <p:pic>
        <p:nvPicPr>
          <p:cNvPr id="18" name="Picture 2" descr="Image result for hvac sensors"/>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06401" y="1868486"/>
            <a:ext cx="988783" cy="528716"/>
          </a:xfrm>
          <a:prstGeom prst="rect">
            <a:avLst/>
          </a:prstGeom>
          <a:solidFill>
            <a:schemeClr val="bg2">
              <a:lumMod val="50000"/>
            </a:schemeClr>
          </a:solidFill>
          <a:ln w="3175" cap="flat" cmpd="sng" algn="ctr">
            <a:noFill/>
            <a:prstDash val="solid"/>
            <a:miter lim="800000"/>
            <a:headEnd type="none" w="sm" len="sm"/>
            <a:tailEnd type="triangle" w="med" len="med"/>
          </a:ln>
          <a:effectLst/>
        </p:spPr>
      </p:pic>
      <p:pic>
        <p:nvPicPr>
          <p:cNvPr id="19" name="Picture 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flipH="1">
            <a:off x="918968" y="2613553"/>
            <a:ext cx="630662" cy="406400"/>
          </a:xfrm>
          <a:prstGeom prst="rect">
            <a:avLst/>
          </a:prstGeom>
        </p:spPr>
      </p:pic>
      <p:pic>
        <p:nvPicPr>
          <p:cNvPr id="20" name="Picture 14" descr="http://t0.gstatic.com/images?q=tbn:ANd9GcTpIGAMIbkEevGXCRQ3d6Wlme5Cp0Q-IN_nefIQSvDZ9x9oOFzCyQ"/>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V="1">
            <a:off x="9532942" y="2816753"/>
            <a:ext cx="423858" cy="2709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descr="Windows Table icon"/>
          <p:cNvPicPr>
            <a:picLocks noChangeAspect="1" noChangeArrowheads="1"/>
          </p:cNvPicPr>
          <p:nvPr/>
        </p:nvPicPr>
        <p:blipFill>
          <a:blip r:embed="rId18" cstate="print"/>
          <a:srcRect/>
          <a:stretch>
            <a:fillRect/>
          </a:stretch>
        </p:blipFill>
        <p:spPr bwMode="auto">
          <a:xfrm flipV="1">
            <a:off x="9550400" y="2545820"/>
            <a:ext cx="375666" cy="270933"/>
          </a:xfrm>
          <a:prstGeom prst="rect">
            <a:avLst/>
          </a:prstGeom>
          <a:noFill/>
        </p:spPr>
      </p:pic>
      <p:sp>
        <p:nvSpPr>
          <p:cNvPr id="22" name="TextBox 21"/>
          <p:cNvSpPr txBox="1"/>
          <p:nvPr/>
        </p:nvSpPr>
        <p:spPr>
          <a:xfrm>
            <a:off x="338667" y="3900487"/>
            <a:ext cx="1256355" cy="666721"/>
          </a:xfrm>
          <a:prstGeom prst="rect">
            <a:avLst/>
          </a:prstGeom>
          <a:noFill/>
        </p:spPr>
        <p:txBody>
          <a:bodyPr wrap="square" rtlCol="0">
            <a:spAutoFit/>
          </a:bodyPr>
          <a:lstStyle/>
          <a:p>
            <a:pPr algn="ctr" defTabSz="1068195"/>
            <a:r>
              <a:rPr lang="en-US" sz="1244" dirty="0">
                <a:solidFill>
                  <a:srgbClr val="000000"/>
                </a:solidFill>
              </a:rPr>
              <a:t>System,</a:t>
            </a:r>
          </a:p>
          <a:p>
            <a:pPr algn="ctr" defTabSz="1068195"/>
            <a:r>
              <a:rPr lang="en-US" sz="1244" dirty="0">
                <a:solidFill>
                  <a:srgbClr val="000000"/>
                </a:solidFill>
              </a:rPr>
              <a:t>Sensors/Devices </a:t>
            </a:r>
          </a:p>
          <a:p>
            <a:pPr algn="ctr" defTabSz="1068195"/>
            <a:r>
              <a:rPr lang="en-US" sz="1244" dirty="0">
                <a:solidFill>
                  <a:srgbClr val="000000"/>
                </a:solidFill>
              </a:rPr>
              <a:t>Configuration</a:t>
            </a:r>
          </a:p>
        </p:txBody>
      </p:sp>
      <p:sp>
        <p:nvSpPr>
          <p:cNvPr id="23" name="TextBox 22"/>
          <p:cNvSpPr txBox="1"/>
          <p:nvPr/>
        </p:nvSpPr>
        <p:spPr>
          <a:xfrm>
            <a:off x="1625600" y="3155420"/>
            <a:ext cx="1896533" cy="666721"/>
          </a:xfrm>
          <a:prstGeom prst="rect">
            <a:avLst/>
          </a:prstGeom>
          <a:noFill/>
        </p:spPr>
        <p:txBody>
          <a:bodyPr wrap="square" rtlCol="0">
            <a:spAutoFit/>
          </a:bodyPr>
          <a:lstStyle/>
          <a:p>
            <a:pPr algn="ctr" defTabSz="1068195"/>
            <a:r>
              <a:rPr lang="en-US" sz="1244" dirty="0">
                <a:solidFill>
                  <a:srgbClr val="000000"/>
                </a:solidFill>
              </a:rPr>
              <a:t>Ethernet,</a:t>
            </a:r>
          </a:p>
          <a:p>
            <a:pPr algn="ctr" defTabSz="1068195"/>
            <a:r>
              <a:rPr lang="en-US" sz="1244" dirty="0">
                <a:solidFill>
                  <a:srgbClr val="000000"/>
                </a:solidFill>
              </a:rPr>
              <a:t>WIFI and</a:t>
            </a:r>
          </a:p>
          <a:p>
            <a:pPr algn="ctr" defTabSz="1068195"/>
            <a:r>
              <a:rPr lang="en-US" sz="1244" dirty="0">
                <a:solidFill>
                  <a:srgbClr val="000000"/>
                </a:solidFill>
              </a:rPr>
              <a:t>other connectors</a:t>
            </a:r>
          </a:p>
        </p:txBody>
      </p:sp>
      <p:sp>
        <p:nvSpPr>
          <p:cNvPr id="24" name="TextBox 23"/>
          <p:cNvSpPr txBox="1"/>
          <p:nvPr/>
        </p:nvSpPr>
        <p:spPr>
          <a:xfrm>
            <a:off x="7382933" y="5390620"/>
            <a:ext cx="1964267" cy="666721"/>
          </a:xfrm>
          <a:prstGeom prst="rect">
            <a:avLst/>
          </a:prstGeom>
          <a:noFill/>
        </p:spPr>
        <p:txBody>
          <a:bodyPr wrap="square" rtlCol="0">
            <a:spAutoFit/>
          </a:bodyPr>
          <a:lstStyle/>
          <a:p>
            <a:pPr defTabSz="621901">
              <a:defRPr/>
            </a:pPr>
            <a:r>
              <a:rPr lang="en-US" sz="1244" dirty="0">
                <a:solidFill>
                  <a:srgbClr val="000000"/>
                </a:solidFill>
              </a:rPr>
              <a:t>Java, J2EE,  Restful Web Service, </a:t>
            </a:r>
            <a:r>
              <a:rPr lang="en-US" sz="1244" dirty="0" err="1">
                <a:solidFill>
                  <a:srgbClr val="000000"/>
                </a:solidFill>
              </a:rPr>
              <a:t>NodeJs</a:t>
            </a:r>
            <a:r>
              <a:rPr lang="en-US" sz="1244" dirty="0">
                <a:solidFill>
                  <a:srgbClr val="000000"/>
                </a:solidFill>
              </a:rPr>
              <a:t>/</a:t>
            </a:r>
            <a:r>
              <a:rPr lang="en-US" sz="1244" dirty="0" err="1">
                <a:solidFill>
                  <a:srgbClr val="000000"/>
                </a:solidFill>
              </a:rPr>
              <a:t>AngularJs</a:t>
            </a:r>
            <a:r>
              <a:rPr lang="en-US" sz="1244" dirty="0">
                <a:solidFill>
                  <a:srgbClr val="000000"/>
                </a:solidFill>
              </a:rPr>
              <a:t>, </a:t>
            </a:r>
            <a:r>
              <a:rPr lang="en-US" sz="1244" dirty="0" err="1">
                <a:solidFill>
                  <a:srgbClr val="000000"/>
                </a:solidFill>
              </a:rPr>
              <a:t>Jboss</a:t>
            </a:r>
            <a:r>
              <a:rPr lang="en-US" sz="1244" dirty="0">
                <a:solidFill>
                  <a:srgbClr val="000000"/>
                </a:solidFill>
              </a:rPr>
              <a:t>/Tomcat, </a:t>
            </a:r>
            <a:r>
              <a:rPr lang="en-US" sz="1244" dirty="0" err="1">
                <a:solidFill>
                  <a:srgbClr val="000000"/>
                </a:solidFill>
              </a:rPr>
              <a:t>MySql</a:t>
            </a:r>
            <a:endParaRPr lang="en-US" sz="1244" dirty="0">
              <a:solidFill>
                <a:srgbClr val="000000"/>
              </a:solidFill>
            </a:endParaRPr>
          </a:p>
        </p:txBody>
      </p:sp>
      <p:sp>
        <p:nvSpPr>
          <p:cNvPr id="25" name="Rectangle 24"/>
          <p:cNvSpPr/>
          <p:nvPr/>
        </p:nvSpPr>
        <p:spPr>
          <a:xfrm>
            <a:off x="541867" y="5526086"/>
            <a:ext cx="406400" cy="203200"/>
          </a:xfrm>
          <a:prstGeom prst="rect">
            <a:avLst/>
          </a:prstGeom>
          <a:solidFill>
            <a:schemeClr val="accent2"/>
          </a:solidFill>
          <a:ln>
            <a:noFill/>
          </a:ln>
        </p:spPr>
        <p:txBody>
          <a:bodyPr vert="horz" wrap="square" lIns="25600" tIns="25600" rIns="25600" bIns="25600" rtlCol="0" anchor="ctr">
            <a:noAutofit/>
          </a:bodyPr>
          <a:lstStyle/>
          <a:p>
            <a:pPr algn="ctr" defTabSz="1068195">
              <a:spcBef>
                <a:spcPts val="782"/>
              </a:spcBef>
              <a:buClr>
                <a:srgbClr val="0D47A1"/>
              </a:buClr>
              <a:buSzPct val="70000"/>
            </a:pPr>
            <a:endParaRPr lang="en-US" sz="853" dirty="0">
              <a:solidFill>
                <a:srgbClr val="0D47A1">
                  <a:lumMod val="75000"/>
                </a:srgbClr>
              </a:solidFill>
              <a:cs typeface="Arial" pitchFamily="34" charset="0"/>
            </a:endParaRPr>
          </a:p>
        </p:txBody>
      </p:sp>
      <p:sp>
        <p:nvSpPr>
          <p:cNvPr id="26" name="TextBox 25"/>
          <p:cNvSpPr txBox="1"/>
          <p:nvPr/>
        </p:nvSpPr>
        <p:spPr>
          <a:xfrm>
            <a:off x="948267" y="5458353"/>
            <a:ext cx="1281041" cy="283796"/>
          </a:xfrm>
          <a:prstGeom prst="rect">
            <a:avLst/>
          </a:prstGeom>
          <a:noFill/>
        </p:spPr>
        <p:txBody>
          <a:bodyPr wrap="square" rtlCol="0">
            <a:spAutoFit/>
          </a:bodyPr>
          <a:lstStyle/>
          <a:p>
            <a:pPr defTabSz="1068195"/>
            <a:r>
              <a:rPr lang="en-US" sz="1244" b="1" dirty="0">
                <a:solidFill>
                  <a:srgbClr val="000000"/>
                </a:solidFill>
              </a:rPr>
              <a:t>IoT Components</a:t>
            </a:r>
          </a:p>
        </p:txBody>
      </p:sp>
      <p:sp>
        <p:nvSpPr>
          <p:cNvPr id="27" name="Rectangle 26"/>
          <p:cNvSpPr/>
          <p:nvPr/>
        </p:nvSpPr>
        <p:spPr>
          <a:xfrm>
            <a:off x="541867" y="5932486"/>
            <a:ext cx="406400" cy="203200"/>
          </a:xfrm>
          <a:prstGeom prst="rect">
            <a:avLst/>
          </a:prstGeom>
          <a:solidFill>
            <a:srgbClr val="F2BC79"/>
          </a:solidFill>
          <a:ln>
            <a:noFill/>
          </a:ln>
        </p:spPr>
        <p:txBody>
          <a:bodyPr vert="horz" wrap="square" lIns="25600" tIns="25600" rIns="25600" bIns="25600" rtlCol="0" anchor="ctr">
            <a:noAutofit/>
          </a:bodyPr>
          <a:lstStyle/>
          <a:p>
            <a:pPr algn="ctr" defTabSz="1068195">
              <a:spcBef>
                <a:spcPts val="782"/>
              </a:spcBef>
              <a:buClr>
                <a:srgbClr val="0D47A1"/>
              </a:buClr>
              <a:buSzPct val="70000"/>
            </a:pPr>
            <a:endParaRPr lang="en-US" sz="853" dirty="0">
              <a:solidFill>
                <a:srgbClr val="0D47A1">
                  <a:lumMod val="75000"/>
                </a:srgbClr>
              </a:solidFill>
              <a:cs typeface="Arial" pitchFamily="34" charset="0"/>
            </a:endParaRPr>
          </a:p>
        </p:txBody>
      </p:sp>
      <p:sp>
        <p:nvSpPr>
          <p:cNvPr id="28" name="TextBox 27"/>
          <p:cNvSpPr txBox="1"/>
          <p:nvPr/>
        </p:nvSpPr>
        <p:spPr>
          <a:xfrm>
            <a:off x="948267" y="5932487"/>
            <a:ext cx="1876820" cy="283796"/>
          </a:xfrm>
          <a:prstGeom prst="rect">
            <a:avLst/>
          </a:prstGeom>
          <a:noFill/>
        </p:spPr>
        <p:txBody>
          <a:bodyPr wrap="square" rtlCol="0">
            <a:spAutoFit/>
          </a:bodyPr>
          <a:lstStyle/>
          <a:p>
            <a:pPr defTabSz="1068195"/>
            <a:r>
              <a:rPr lang="en-US" sz="1244" b="1" dirty="0">
                <a:solidFill>
                  <a:srgbClr val="000000"/>
                </a:solidFill>
              </a:rPr>
              <a:t>Execution Environment</a:t>
            </a:r>
          </a:p>
        </p:txBody>
      </p:sp>
      <p:pic>
        <p:nvPicPr>
          <p:cNvPr id="29" name="Picture 2" descr="C:\Users\mitchellg\AppData\Local\Microsoft\Windows\Temporary Internet Files\Content.Outlook\DRES7FCJ\Storage_white (2).png"/>
          <p:cNvPicPr>
            <a:picLocks noChangeAspect="1" noChangeArrowheads="1"/>
          </p:cNvPicPr>
          <p:nvPr/>
        </p:nvPicPr>
        <p:blipFill>
          <a:blip r:embed="rId19" cstate="screen">
            <a:lum bright="100000"/>
            <a:extLst>
              <a:ext uri="{28A0092B-C50C-407E-A947-70E740481C1C}">
                <a14:useLocalDpi xmlns:a14="http://schemas.microsoft.com/office/drawing/2010/main"/>
              </a:ext>
            </a:extLst>
          </a:blip>
          <a:srcRect/>
          <a:stretch>
            <a:fillRect/>
          </a:stretch>
        </p:blipFill>
        <p:spPr bwMode="auto">
          <a:xfrm>
            <a:off x="1625601" y="2613553"/>
            <a:ext cx="422020" cy="400195"/>
          </a:xfrm>
          <a:prstGeom prst="rect">
            <a:avLst/>
          </a:prstGeom>
          <a:noFill/>
        </p:spPr>
      </p:pic>
      <p:pic>
        <p:nvPicPr>
          <p:cNvPr id="30" name="Picture 7"/>
          <p:cNvPicPr>
            <a:picLocks noChangeAspect="1" noChangeArrowheads="1"/>
          </p:cNvPicPr>
          <p:nvPr/>
        </p:nvPicPr>
        <p:blipFill>
          <a:blip r:embed="rId20" cstate="print"/>
          <a:srcRect/>
          <a:stretch>
            <a:fillRect/>
          </a:stretch>
        </p:blipFill>
        <p:spPr bwMode="auto">
          <a:xfrm>
            <a:off x="9414933" y="3290886"/>
            <a:ext cx="686900" cy="474133"/>
          </a:xfrm>
          <a:prstGeom prst="rect">
            <a:avLst/>
          </a:prstGeom>
          <a:noFill/>
          <a:ln w="9525">
            <a:noFill/>
            <a:miter lim="800000"/>
            <a:headEnd/>
            <a:tailEnd/>
          </a:ln>
          <a:effectLst/>
        </p:spPr>
      </p:pic>
      <p:pic>
        <p:nvPicPr>
          <p:cNvPr id="31" name="Picture 3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482667" y="1936220"/>
            <a:ext cx="428626" cy="406400"/>
          </a:xfrm>
          <a:prstGeom prst="rect">
            <a:avLst/>
          </a:prstGeom>
        </p:spPr>
      </p:pic>
      <p:sp>
        <p:nvSpPr>
          <p:cNvPr id="32" name="TextBox 31"/>
          <p:cNvSpPr txBox="1"/>
          <p:nvPr/>
        </p:nvSpPr>
        <p:spPr>
          <a:xfrm>
            <a:off x="5498091" y="3142234"/>
            <a:ext cx="1896533" cy="625941"/>
          </a:xfrm>
          <a:prstGeom prst="rect">
            <a:avLst/>
          </a:prstGeom>
          <a:noFill/>
        </p:spPr>
        <p:txBody>
          <a:bodyPr wrap="square" rtlCol="0">
            <a:spAutoFit/>
          </a:bodyPr>
          <a:lstStyle/>
          <a:p>
            <a:pPr algn="ctr" defTabSz="1068195"/>
            <a:r>
              <a:rPr lang="en-US" sz="1156" dirty="0">
                <a:solidFill>
                  <a:srgbClr val="000000"/>
                </a:solidFill>
              </a:rPr>
              <a:t>Machine Learning Algorithm, Python,  R, Big Data Analytics</a:t>
            </a:r>
          </a:p>
        </p:txBody>
      </p:sp>
      <p:sp>
        <p:nvSpPr>
          <p:cNvPr id="33" name="TextBox 32"/>
          <p:cNvSpPr txBox="1"/>
          <p:nvPr/>
        </p:nvSpPr>
        <p:spPr>
          <a:xfrm>
            <a:off x="3527957" y="3098860"/>
            <a:ext cx="1964267" cy="858184"/>
          </a:xfrm>
          <a:prstGeom prst="rect">
            <a:avLst/>
          </a:prstGeom>
          <a:noFill/>
        </p:spPr>
        <p:txBody>
          <a:bodyPr wrap="square" rtlCol="0">
            <a:spAutoFit/>
          </a:bodyPr>
          <a:lstStyle/>
          <a:p>
            <a:pPr algn="ctr" defTabSz="1068195"/>
            <a:r>
              <a:rPr lang="en-US" sz="1244" dirty="0" err="1">
                <a:solidFill>
                  <a:srgbClr val="000000"/>
                </a:solidFill>
              </a:rPr>
              <a:t>Hadoop</a:t>
            </a:r>
            <a:r>
              <a:rPr lang="en-US" sz="1244" dirty="0">
                <a:solidFill>
                  <a:srgbClr val="000000"/>
                </a:solidFill>
              </a:rPr>
              <a:t>, Cloud, Relational Database (SQL/Oracle) and No SQL DB(Mongo DB, Cassandra)</a:t>
            </a:r>
          </a:p>
        </p:txBody>
      </p:sp>
      <p:sp>
        <p:nvSpPr>
          <p:cNvPr id="34" name="TextBox 33"/>
          <p:cNvSpPr txBox="1"/>
          <p:nvPr/>
        </p:nvSpPr>
        <p:spPr>
          <a:xfrm>
            <a:off x="9347200" y="3900487"/>
            <a:ext cx="1964267" cy="666721"/>
          </a:xfrm>
          <a:prstGeom prst="rect">
            <a:avLst/>
          </a:prstGeom>
          <a:noFill/>
        </p:spPr>
        <p:txBody>
          <a:bodyPr wrap="square" rtlCol="0">
            <a:spAutoFit/>
          </a:bodyPr>
          <a:lstStyle/>
          <a:p>
            <a:pPr defTabSz="621901">
              <a:defRPr/>
            </a:pPr>
            <a:r>
              <a:rPr lang="en-US" sz="1244" dirty="0">
                <a:solidFill>
                  <a:srgbClr val="000000"/>
                </a:solidFill>
              </a:rPr>
              <a:t>Restful Web Service, </a:t>
            </a:r>
            <a:r>
              <a:rPr lang="en-US" sz="1244" dirty="0" err="1">
                <a:solidFill>
                  <a:srgbClr val="000000"/>
                </a:solidFill>
              </a:rPr>
              <a:t>NodeJs</a:t>
            </a:r>
            <a:r>
              <a:rPr lang="en-US" sz="1244" dirty="0">
                <a:solidFill>
                  <a:srgbClr val="000000"/>
                </a:solidFill>
              </a:rPr>
              <a:t>/</a:t>
            </a:r>
            <a:r>
              <a:rPr lang="en-US" sz="1244" dirty="0" err="1">
                <a:solidFill>
                  <a:srgbClr val="000000"/>
                </a:solidFill>
              </a:rPr>
              <a:t>AngularJs</a:t>
            </a:r>
            <a:r>
              <a:rPr lang="en-US" sz="1244" dirty="0">
                <a:solidFill>
                  <a:srgbClr val="000000"/>
                </a:solidFill>
              </a:rPr>
              <a:t>, D3Js, </a:t>
            </a:r>
            <a:r>
              <a:rPr lang="en-US" sz="1244" dirty="0" err="1">
                <a:solidFill>
                  <a:srgbClr val="000000"/>
                </a:solidFill>
              </a:rPr>
              <a:t>Plotly</a:t>
            </a:r>
            <a:r>
              <a:rPr lang="en-US" sz="1244" dirty="0">
                <a:solidFill>
                  <a:srgbClr val="000000"/>
                </a:solidFill>
              </a:rPr>
              <a:t>, R, Python libraries</a:t>
            </a:r>
          </a:p>
        </p:txBody>
      </p:sp>
      <p:sp>
        <p:nvSpPr>
          <p:cNvPr id="35" name="object 221"/>
          <p:cNvSpPr txBox="1">
            <a:spLocks noGrp="1"/>
          </p:cNvSpPr>
          <p:nvPr>
            <p:ph type="title"/>
          </p:nvPr>
        </p:nvSpPr>
        <p:spPr>
          <a:xfrm>
            <a:off x="454970" y="99938"/>
            <a:ext cx="10146538" cy="565636"/>
          </a:xfrm>
          <a:prstGeom prst="rect">
            <a:avLst/>
          </a:prstGeom>
        </p:spPr>
        <p:txBody>
          <a:bodyPr vert="horz" wrap="square" lIns="0" tIns="11526" rIns="0" bIns="0" rtlCol="0" anchor="ctr">
            <a:spAutoFit/>
          </a:bodyPr>
          <a:lstStyle/>
          <a:p>
            <a:pPr marL="11527">
              <a:lnSpc>
                <a:spcPct val="100000"/>
              </a:lnSpc>
              <a:spcBef>
                <a:spcPts val="91"/>
              </a:spcBef>
            </a:pPr>
            <a:r>
              <a:rPr sz="3600" b="1" dirty="0">
                <a:latin typeface="Arial" panose="020B0604020202020204" pitchFamily="34" charset="0"/>
                <a:cs typeface="Arial" panose="020B0604020202020204" pitchFamily="34" charset="0"/>
              </a:rPr>
              <a:t>IoT Logical Architecture</a:t>
            </a:r>
          </a:p>
        </p:txBody>
      </p:sp>
    </p:spTree>
    <p:extLst>
      <p:ext uri="{BB962C8B-B14F-4D97-AF65-F5344CB8AC3E}">
        <p14:creationId xmlns:p14="http://schemas.microsoft.com/office/powerpoint/2010/main" val="106364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1+#ppt_w/2"/>
                                          </p:val>
                                        </p:tav>
                                        <p:tav tm="100000">
                                          <p:val>
                                            <p:strVal val="#ppt_x"/>
                                          </p:val>
                                        </p:tav>
                                      </p:tavLst>
                                    </p:anim>
                                    <p:anim calcmode="lin" valueType="num">
                                      <p:cBhvr additive="base">
                                        <p:cTn id="40" dur="500" fill="hold"/>
                                        <p:tgtEl>
                                          <p:spTgt spid="14"/>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1+#ppt_w/2"/>
                                          </p:val>
                                        </p:tav>
                                        <p:tav tm="100000">
                                          <p:val>
                                            <p:strVal val="#ppt_x"/>
                                          </p:val>
                                        </p:tav>
                                      </p:tavLst>
                                    </p:anim>
                                    <p:anim calcmode="lin" valueType="num">
                                      <p:cBhvr additive="base">
                                        <p:cTn id="4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2161247" y="436019"/>
            <a:ext cx="6792748" cy="1290096"/>
          </a:xfrm>
          <a:prstGeom prst="rect">
            <a:avLst/>
          </a:prstGeom>
        </p:spPr>
        <p:txBody>
          <a:bodyPr vert="horz" wrap="square" lIns="0" tIns="58419" rIns="0" bIns="0" rtlCol="0">
            <a:spAutoFit/>
          </a:bodyPr>
          <a:lstStyle/>
          <a:p>
            <a:pPr marL="12700" marR="5080" algn="ctr">
              <a:spcBef>
                <a:spcPts val="720"/>
              </a:spcBef>
            </a:pPr>
            <a:r>
              <a:rPr lang="en-US" sz="4000" b="1" spc="25" dirty="0">
                <a:latin typeface="Arial"/>
                <a:cs typeface="Arial"/>
              </a:rPr>
              <a:t>THE INTERNET OF THINGS LIFECYCLE</a:t>
            </a:r>
            <a:endParaRPr sz="4000" dirty="0">
              <a:latin typeface="Arial"/>
              <a:cs typeface="Arial"/>
            </a:endParaRPr>
          </a:p>
        </p:txBody>
      </p:sp>
      <p:graphicFrame>
        <p:nvGraphicFramePr>
          <p:cNvPr id="7" name="Diagram 6"/>
          <p:cNvGraphicFramePr/>
          <p:nvPr>
            <p:extLst>
              <p:ext uri="{D42A27DB-BD31-4B8C-83A1-F6EECF244321}">
                <p14:modId xmlns:p14="http://schemas.microsoft.com/office/powerpoint/2010/main" val="3449014622"/>
              </p:ext>
            </p:extLst>
          </p:nvPr>
        </p:nvGraphicFramePr>
        <p:xfrm>
          <a:off x="856341" y="581891"/>
          <a:ext cx="10627098" cy="65302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8772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7730</TotalTime>
  <Words>3185</Words>
  <Application>Microsoft Office PowerPoint</Application>
  <PresentationFormat>Widescreen</PresentationFormat>
  <Paragraphs>564</Paragraphs>
  <Slides>39</Slides>
  <Notes>15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Arial</vt:lpstr>
      <vt:lpstr>Arial</vt:lpstr>
      <vt:lpstr>Calibri</vt:lpstr>
      <vt:lpstr>Calibri Light</vt:lpstr>
      <vt:lpstr>Century Gothic</vt:lpstr>
      <vt:lpstr>Century Gothic Bold</vt:lpstr>
      <vt:lpstr>Courier New</vt:lpstr>
      <vt:lpstr>Helvetica Neue</vt:lpstr>
      <vt:lpstr>Proxima Nova Regular</vt:lpstr>
      <vt:lpstr>Segoe UI</vt:lpstr>
      <vt:lpstr>Segoe UI Semibold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END-TO-END IOT SERVICE PROVIDER</vt:lpstr>
      <vt:lpstr>IoT Logical Architecture</vt:lpstr>
      <vt:lpstr>PowerPoint Presentation</vt:lpstr>
      <vt:lpstr>PowerPoint Presentation</vt:lpstr>
      <vt:lpstr>PowerPoint Presentation</vt:lpstr>
      <vt:lpstr>PowerPoint Presentation</vt:lpstr>
      <vt:lpstr>PowerPoint Presentation</vt:lpstr>
      <vt:lpstr>PowerPoint Presentation</vt:lpstr>
      <vt:lpstr>Analytics Engine Reference Architecture – High Level </vt:lpstr>
      <vt:lpstr>PowerPoint Presentation</vt:lpstr>
      <vt:lpstr>PowerPoint Presentation</vt:lpstr>
      <vt:lpstr>Analytics Reference Architecture </vt:lpstr>
      <vt:lpstr>PowerPoint Presentation</vt:lpstr>
      <vt:lpstr>PowerPoint Presentation</vt:lpstr>
      <vt:lpstr>PowerPoint Presentation</vt:lpstr>
      <vt:lpstr>PowerPoint Presentation</vt:lpstr>
      <vt:lpstr>PowerPoint Presentation</vt:lpstr>
      <vt:lpstr>LACK OF DOMAIN EXPERTISE</vt:lpstr>
      <vt:lpstr>TO OVERCOME 3 KEY CHALLENGES</vt:lpstr>
      <vt:lpstr>CHALLENGES – DATA OWNERSHIP</vt:lpstr>
      <vt:lpstr>PowerPoint Presentation</vt:lpstr>
      <vt:lpstr>PowerPoint Presentation</vt:lpstr>
      <vt:lpstr>PowerPoint Presentation</vt:lpstr>
      <vt:lpstr>Case Study : Definition - Compressor Failure Prediction</vt:lpstr>
      <vt:lpstr>PowerPoint Presentation</vt:lpstr>
      <vt:lpstr>USE CASE   : Anomaly Detection – Rule Engine data driven Asset Predictive Model</vt:lpstr>
      <vt:lpstr>VALUE IS CREATED BY MAKING SENSE OF DATA</vt:lpstr>
      <vt:lpstr>PRE-SALES Role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Gaurav Prakash</dc:creator>
  <cp:lastModifiedBy>Gaurav Prakash</cp:lastModifiedBy>
  <cp:revision>85</cp:revision>
  <dcterms:created xsi:type="dcterms:W3CDTF">2017-11-28T13:00:22Z</dcterms:created>
  <dcterms:modified xsi:type="dcterms:W3CDTF">2021-02-09T09:54:00Z</dcterms:modified>
</cp:coreProperties>
</file>